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23"/>
  </p:notesMasterIdLst>
  <p:sldIdLst>
    <p:sldId id="256" r:id="rId2"/>
    <p:sldId id="309" r:id="rId3"/>
    <p:sldId id="273" r:id="rId4"/>
    <p:sldId id="279" r:id="rId5"/>
    <p:sldId id="280" r:id="rId6"/>
    <p:sldId id="281" r:id="rId7"/>
    <p:sldId id="282" r:id="rId8"/>
    <p:sldId id="283" r:id="rId9"/>
    <p:sldId id="409" r:id="rId10"/>
    <p:sldId id="285" r:id="rId11"/>
    <p:sldId id="284" r:id="rId12"/>
    <p:sldId id="286" r:id="rId13"/>
    <p:sldId id="287" r:id="rId14"/>
    <p:sldId id="288" r:id="rId15"/>
    <p:sldId id="399" r:id="rId16"/>
    <p:sldId id="307" r:id="rId17"/>
    <p:sldId id="308" r:id="rId18"/>
    <p:sldId id="265" r:id="rId19"/>
    <p:sldId id="257" r:id="rId20"/>
    <p:sldId id="258" r:id="rId21"/>
    <p:sldId id="260" r:id="rId22"/>
    <p:sldId id="261" r:id="rId23"/>
    <p:sldId id="263" r:id="rId24"/>
    <p:sldId id="262" r:id="rId25"/>
    <p:sldId id="406" r:id="rId26"/>
    <p:sldId id="310" r:id="rId27"/>
    <p:sldId id="311" r:id="rId28"/>
    <p:sldId id="312" r:id="rId29"/>
    <p:sldId id="313" r:id="rId30"/>
    <p:sldId id="267" r:id="rId31"/>
    <p:sldId id="268" r:id="rId32"/>
    <p:sldId id="323" r:id="rId33"/>
    <p:sldId id="322" r:id="rId34"/>
    <p:sldId id="325" r:id="rId35"/>
    <p:sldId id="326" r:id="rId36"/>
    <p:sldId id="324" r:id="rId37"/>
    <p:sldId id="328" r:id="rId38"/>
    <p:sldId id="329" r:id="rId39"/>
    <p:sldId id="330" r:id="rId40"/>
    <p:sldId id="327" r:id="rId41"/>
    <p:sldId id="331" r:id="rId42"/>
    <p:sldId id="332" r:id="rId43"/>
    <p:sldId id="333" r:id="rId44"/>
    <p:sldId id="334" r:id="rId45"/>
    <p:sldId id="335" r:id="rId46"/>
    <p:sldId id="337" r:id="rId47"/>
    <p:sldId id="345" r:id="rId48"/>
    <p:sldId id="338" r:id="rId49"/>
    <p:sldId id="339" r:id="rId50"/>
    <p:sldId id="340" r:id="rId51"/>
    <p:sldId id="346" r:id="rId52"/>
    <p:sldId id="344" r:id="rId53"/>
    <p:sldId id="318" r:id="rId54"/>
    <p:sldId id="401" r:id="rId55"/>
    <p:sldId id="319" r:id="rId56"/>
    <p:sldId id="347" r:id="rId57"/>
    <p:sldId id="348" r:id="rId58"/>
    <p:sldId id="358" r:id="rId59"/>
    <p:sldId id="359" r:id="rId60"/>
    <p:sldId id="360" r:id="rId61"/>
    <p:sldId id="350" r:id="rId62"/>
    <p:sldId id="320" r:id="rId63"/>
    <p:sldId id="361" r:id="rId64"/>
    <p:sldId id="354" r:id="rId65"/>
    <p:sldId id="384" r:id="rId66"/>
    <p:sldId id="351" r:id="rId67"/>
    <p:sldId id="407" r:id="rId68"/>
    <p:sldId id="353" r:id="rId69"/>
    <p:sldId id="362" r:id="rId70"/>
    <p:sldId id="363" r:id="rId71"/>
    <p:sldId id="364" r:id="rId72"/>
    <p:sldId id="365" r:id="rId73"/>
    <p:sldId id="366" r:id="rId74"/>
    <p:sldId id="380" r:id="rId75"/>
    <p:sldId id="381" r:id="rId76"/>
    <p:sldId id="382" r:id="rId77"/>
    <p:sldId id="383" r:id="rId78"/>
    <p:sldId id="356" r:id="rId79"/>
    <p:sldId id="385" r:id="rId80"/>
    <p:sldId id="386" r:id="rId81"/>
    <p:sldId id="387" r:id="rId82"/>
    <p:sldId id="388" r:id="rId83"/>
    <p:sldId id="389" r:id="rId84"/>
    <p:sldId id="355" r:id="rId85"/>
    <p:sldId id="400" r:id="rId86"/>
    <p:sldId id="321" r:id="rId87"/>
    <p:sldId id="402" r:id="rId88"/>
    <p:sldId id="403" r:id="rId89"/>
    <p:sldId id="404" r:id="rId90"/>
    <p:sldId id="405" r:id="rId91"/>
    <p:sldId id="370" r:id="rId92"/>
    <p:sldId id="376" r:id="rId93"/>
    <p:sldId id="371" r:id="rId94"/>
    <p:sldId id="372" r:id="rId95"/>
    <p:sldId id="378" r:id="rId96"/>
    <p:sldId id="373" r:id="rId97"/>
    <p:sldId id="374" r:id="rId98"/>
    <p:sldId id="379" r:id="rId99"/>
    <p:sldId id="375" r:id="rId100"/>
    <p:sldId id="293" r:id="rId101"/>
    <p:sldId id="292" r:id="rId102"/>
    <p:sldId id="294" r:id="rId103"/>
    <p:sldId id="296" r:id="rId104"/>
    <p:sldId id="295" r:id="rId105"/>
    <p:sldId id="306" r:id="rId106"/>
    <p:sldId id="297" r:id="rId107"/>
    <p:sldId id="298" r:id="rId108"/>
    <p:sldId id="299" r:id="rId109"/>
    <p:sldId id="300" r:id="rId110"/>
    <p:sldId id="301" r:id="rId111"/>
    <p:sldId id="302" r:id="rId112"/>
    <p:sldId id="303" r:id="rId113"/>
    <p:sldId id="304" r:id="rId114"/>
    <p:sldId id="408" r:id="rId115"/>
    <p:sldId id="398" r:id="rId116"/>
    <p:sldId id="390" r:id="rId117"/>
    <p:sldId id="391" r:id="rId118"/>
    <p:sldId id="392" r:id="rId119"/>
    <p:sldId id="393" r:id="rId120"/>
    <p:sldId id="394" r:id="rId121"/>
    <p:sldId id="396" r:id="rId1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F09D2-92D0-48D2-85DC-FCE7135F7ABC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C286A-EB17-489D-8D66-E5326E509B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870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IN" dirty="0" smtClean="0">
                <a:latin typeface="Times New Roman" panose="02020603050405020304" pitchFamily="18" charset="0"/>
              </a:rPr>
              <a:t>Squatting from a standing position is associated with a simultaneous increase in venous return (preload) and systemic vascular resistance (afterload) and a rise in arterial pressure</a:t>
            </a:r>
          </a:p>
        </p:txBody>
      </p:sp>
    </p:spTree>
    <p:extLst>
      <p:ext uri="{BB962C8B-B14F-4D97-AF65-F5344CB8AC3E}">
        <p14:creationId xmlns:p14="http://schemas.microsoft.com/office/powerpoint/2010/main" val="284904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IVC SI VENTRICULAR PRESSURE INCREASES –</a:t>
            </a:r>
            <a:r>
              <a:rPr lang="en-IN" baseline="0" dirty="0" smtClean="0"/>
              <a:t> OPENING OF AORTA &amp; PULM VALVE-EJECTION –MURMUR BEGINS—CRESENTO DECRESENTO-.. MURMUR ENDS BEFORE VENTRICULAR PRESSURE DROPS BELOW AORTIC PRESSURE AT WHICH AORTIC VALVEAND PULMONARY VALVE CLOSES GENERATING A2 &amp; P2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C286A-EB17-489D-8D66-E5326E509B84}" type="slidenum">
              <a:rPr lang="en-IN" smtClean="0"/>
              <a:t>62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362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75DA95-14B9-480B-AB72-CDAB1E4644B2}" type="slidenum">
              <a:rPr lang="en-IN" sz="1200"/>
              <a:pPr/>
              <a:t>94</a:t>
            </a:fld>
            <a:endParaRPr lang="en-IN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IN" dirty="0" smtClean="0">
                <a:latin typeface="Times New Roman" panose="02020603050405020304" pitchFamily="18" charset="0"/>
              </a:rPr>
              <a:t>OS- leaflet excursion comes to its anatomical limits because of its commissural tethering, part of the column of blood will be decelerated suddenly, along with the doming anterior leaflet.</a:t>
            </a:r>
          </a:p>
        </p:txBody>
      </p:sp>
    </p:spTree>
    <p:extLst>
      <p:ext uri="{BB962C8B-B14F-4D97-AF65-F5344CB8AC3E}">
        <p14:creationId xmlns:p14="http://schemas.microsoft.com/office/powerpoint/2010/main" val="408774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5DE92F7-3243-46E8-99DA-7310EF41118A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2F6-99D4-4286-9D51-3E5B2E268472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40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92F7-3243-46E8-99DA-7310EF41118A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2F6-99D4-4286-9D51-3E5B2E268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43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92F7-3243-46E8-99DA-7310EF41118A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2F6-99D4-4286-9D51-3E5B2E268472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6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A300C-009A-479C-8664-D345090BD6CA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010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9D87A-7307-4CE5-99D6-78FCBDA9EF8F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155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92F7-3243-46E8-99DA-7310EF41118A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2F6-99D4-4286-9D51-3E5B2E268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157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92F7-3243-46E8-99DA-7310EF41118A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2F6-99D4-4286-9D51-3E5B2E268472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17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92F7-3243-46E8-99DA-7310EF41118A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2F6-99D4-4286-9D51-3E5B2E268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456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92F7-3243-46E8-99DA-7310EF41118A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2F6-99D4-4286-9D51-3E5B2E268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726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92F7-3243-46E8-99DA-7310EF41118A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2F6-99D4-4286-9D51-3E5B2E268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27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92F7-3243-46E8-99DA-7310EF41118A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2F6-99D4-4286-9D51-3E5B2E268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32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92F7-3243-46E8-99DA-7310EF41118A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2F6-99D4-4286-9D51-3E5B2E268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57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92F7-3243-46E8-99DA-7310EF41118A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2F6-99D4-4286-9D51-3E5B2E268472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71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DE92F7-3243-46E8-99DA-7310EF41118A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46092F6-99D4-4286-9D51-3E5B2E268472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CARDIAC MURMURS 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DR NIYAS K NASEER</a:t>
            </a:r>
          </a:p>
          <a:p>
            <a:r>
              <a:rPr lang="en-IN" dirty="0" smtClean="0"/>
              <a:t>DM RESIDENT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09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2. LOCATION OF MURMURS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52" y="2286000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5813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Other Mid Diastolic Murmur</a:t>
            </a:r>
            <a:endParaRPr lang="en-IN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47328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Coomb’s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murmurs</a:t>
            </a:r>
          </a:p>
          <a:p>
            <a:pPr eaLnBrk="1" hangingPunct="1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rheumatic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mitral valve structures acutely inflamed with some thickening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</a:p>
          <a:p>
            <a:pPr marL="128016" lvl="1" indent="0" eaLnBrk="1" hangingPunct="1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CAUSES-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turbulence of flow during the rapid filling phase.</a:t>
            </a:r>
          </a:p>
          <a:p>
            <a:pPr lvl="2" eaLnBrk="1" hangingPunct="1"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moderate MR [increased mitral inflow in diastole] </a:t>
            </a:r>
          </a:p>
          <a:p>
            <a:pPr lvl="1" eaLnBrk="1" hangingPunct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pitched short MDM.</a:t>
            </a:r>
          </a:p>
          <a:p>
            <a:pPr lvl="1" eaLnBrk="1" hangingPunct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evidence of active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carditis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52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Other diastolic murmurs</a:t>
            </a:r>
            <a:endParaRPr lang="en-IN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N" b="1" dirty="0" smtClean="0"/>
              <a:t>Cabot– Locke Murmur-</a:t>
            </a:r>
            <a:r>
              <a:rPr lang="en-IN" sz="1800" b="1" dirty="0"/>
              <a:t> [Diastolic</a:t>
            </a:r>
            <a:r>
              <a:rPr lang="en-IN" sz="1800" dirty="0"/>
              <a:t> </a:t>
            </a:r>
            <a:r>
              <a:rPr lang="en-IN" sz="1800" dirty="0">
                <a:solidFill>
                  <a:srgbClr val="FF0000"/>
                </a:solidFill>
              </a:rPr>
              <a:t>Flow murmur</a:t>
            </a:r>
            <a:r>
              <a:rPr lang="en-IN" sz="1800" dirty="0"/>
              <a:t>] </a:t>
            </a:r>
          </a:p>
          <a:p>
            <a:pPr lvl="1" eaLnBrk="1" hangingPunct="1"/>
            <a:r>
              <a:rPr lang="en-IN" sz="1800" dirty="0"/>
              <a:t>The Cabot–Locke murmur is a diastolic murmur that </a:t>
            </a:r>
            <a:r>
              <a:rPr lang="en-IN" sz="1800" dirty="0">
                <a:solidFill>
                  <a:srgbClr val="FF0000"/>
                </a:solidFill>
              </a:rPr>
              <a:t>sounds similar to aortic insufficiency </a:t>
            </a:r>
            <a:r>
              <a:rPr lang="en-IN" sz="1800" dirty="0"/>
              <a:t>but does not have a decrescendo; it is heard best at the left sternal border. [High flow thru coronary vessels, LMCA, LAD]</a:t>
            </a:r>
          </a:p>
          <a:p>
            <a:pPr lvl="1" eaLnBrk="1" hangingPunct="1"/>
            <a:r>
              <a:rPr lang="en-IN" sz="1800" dirty="0"/>
              <a:t>The murmur resolves with treatment of anaemia. </a:t>
            </a:r>
          </a:p>
          <a:p>
            <a:pPr eaLnBrk="1" hangingPunct="1"/>
            <a:endParaRPr lang="en-IN" dirty="0" smtClean="0"/>
          </a:p>
          <a:p>
            <a:pPr eaLnBrk="1" hangingPunct="1"/>
            <a:r>
              <a:rPr lang="en-IN" b="1" dirty="0" smtClean="0"/>
              <a:t>Dock’s murmur </a:t>
            </a:r>
          </a:p>
          <a:p>
            <a:pPr lvl="1" eaLnBrk="1" hangingPunct="1"/>
            <a:r>
              <a:rPr lang="en-IN" sz="1800" dirty="0"/>
              <a:t>diastolic crescendo-decrescendo, with late accentuation, [consistent with blood flow through the coronary] in a sharply localized area, 4 cm left of the sternum in the 3LICS, detectable only when the patient was sitting upright. </a:t>
            </a:r>
          </a:p>
          <a:p>
            <a:pPr lvl="1" eaLnBrk="1" hangingPunct="1"/>
            <a:r>
              <a:rPr lang="en-IN" sz="1800" dirty="0">
                <a:solidFill>
                  <a:srgbClr val="FF0000"/>
                </a:solidFill>
              </a:rPr>
              <a:t>Due to stenosis of LAD</a:t>
            </a:r>
          </a:p>
          <a:p>
            <a:pPr eaLnBrk="1" hangingPunct="1"/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4581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Other diastolic murmurs</a:t>
            </a:r>
            <a:endParaRPr lang="en-IN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193533" y="2076450"/>
            <a:ext cx="8998017" cy="4781550"/>
          </a:xfrm>
        </p:spPr>
        <p:txBody>
          <a:bodyPr>
            <a:normAutofit/>
          </a:bodyPr>
          <a:lstStyle/>
          <a:p>
            <a:pPr eaLnBrk="1" hangingPunct="1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Key–Hodgkin murmur </a:t>
            </a:r>
          </a:p>
          <a:p>
            <a:pPr lvl="1" eaLnBrk="1" hangingPunct="1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 of AR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it has a raspy quality, [sound of a saw cutting through wood]. Hodgkin correlated the murmur with retroversion of the aortic valve leaflets in </a:t>
            </a:r>
            <a:r>
              <a:rPr lang="en-I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syphilitic disease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/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Rytand’s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murmur in complete heart block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MDM or Late diastolic murmur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Atrial contraction coincides with the phase of rapid diastolic filling                    increased flow     short MDM [intermittent]. </a:t>
            </a:r>
          </a:p>
          <a:p>
            <a:pPr lvl="1" eaLnBrk="1" hangingPunct="1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theory-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Delayed V. contraction following A. contraction may lead to diastolic MR &amp; TR, because AV valve closure does not occur [unless V. systole supervenes]. When higher V than A pressure during atrial relaxation, an incompletely closed AV valve may lead to a reverse gradient with a considerable regurgitation volume.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2425977" y="4438927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8079050" y="435261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92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CONTINUOUS MURMUR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68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CONTINUOUS MURMUR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Begin in systolic and continue without interruption through the timing of S2 into all or part of diastole without change in character</a:t>
            </a:r>
          </a:p>
          <a:p>
            <a:endParaRPr lang="en-IN" dirty="0" smtClean="0"/>
          </a:p>
          <a:p>
            <a:r>
              <a:rPr lang="en-IN" dirty="0" smtClean="0"/>
              <a:t>D/D: to and fro murmurs of VSD + AR ,AS + AR ,MS + MR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48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949246" cy="6154240"/>
          </a:xfrm>
        </p:spPr>
      </p:pic>
    </p:spTree>
    <p:extLst>
      <p:ext uri="{BB962C8B-B14F-4D97-AF65-F5344CB8AC3E}">
        <p14:creationId xmlns:p14="http://schemas.microsoft.com/office/powerpoint/2010/main" val="41587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1.Connection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b/w high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pressure/vessel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&amp; low pressure chamber/vessels</a:t>
            </a:r>
            <a:br>
              <a:rPr lang="en-IN" dirty="0">
                <a:solidFill>
                  <a:schemeClr val="accent2">
                    <a:lumMod val="75000"/>
                  </a:schemeClr>
                </a:solidFill>
              </a:rPr>
            </a:b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b="1" dirty="0" smtClean="0"/>
              <a:t>1.From the aorta</a:t>
            </a:r>
          </a:p>
          <a:p>
            <a:pPr marL="457200" lvl="1" indent="0">
              <a:buNone/>
            </a:pPr>
            <a:r>
              <a:rPr lang="en-IN" dirty="0" smtClean="0"/>
              <a:t>	</a:t>
            </a:r>
            <a:r>
              <a:rPr lang="en-IN" dirty="0" err="1"/>
              <a:t>a</a:t>
            </a:r>
            <a:r>
              <a:rPr lang="en-IN" dirty="0" err="1" smtClean="0"/>
              <a:t>.persistent</a:t>
            </a:r>
            <a:r>
              <a:rPr lang="en-IN" dirty="0" smtClean="0"/>
              <a:t> </a:t>
            </a:r>
            <a:r>
              <a:rPr lang="en-IN" dirty="0" err="1"/>
              <a:t>ductus</a:t>
            </a:r>
            <a:r>
              <a:rPr lang="en-IN" dirty="0"/>
              <a:t> </a:t>
            </a:r>
            <a:r>
              <a:rPr lang="en-IN" dirty="0" err="1"/>
              <a:t>arteriosus</a:t>
            </a:r>
            <a:endParaRPr lang="en-IN" dirty="0"/>
          </a:p>
          <a:p>
            <a:pPr marL="457200" lvl="1" indent="0">
              <a:buNone/>
            </a:pPr>
            <a:r>
              <a:rPr lang="en-IN" dirty="0" smtClean="0"/>
              <a:t>	</a:t>
            </a:r>
            <a:r>
              <a:rPr lang="en-IN" dirty="0" err="1"/>
              <a:t>b</a:t>
            </a:r>
            <a:r>
              <a:rPr lang="en-IN" dirty="0" err="1" smtClean="0"/>
              <a:t>.Aorto</a:t>
            </a:r>
            <a:r>
              <a:rPr lang="en-IN" dirty="0" smtClean="0"/>
              <a:t>-pulmonary </a:t>
            </a:r>
            <a:r>
              <a:rPr lang="en-IN" dirty="0"/>
              <a:t>window</a:t>
            </a:r>
          </a:p>
          <a:p>
            <a:pPr marL="457200" lvl="1" indent="0">
              <a:buNone/>
            </a:pPr>
            <a:r>
              <a:rPr lang="en-IN" dirty="0" smtClean="0"/>
              <a:t>	</a:t>
            </a:r>
            <a:r>
              <a:rPr lang="en-IN" dirty="0" err="1" smtClean="0"/>
              <a:t>c.RSOV</a:t>
            </a:r>
            <a:endParaRPr lang="en-IN" dirty="0"/>
          </a:p>
          <a:p>
            <a:pPr marL="0" indent="0">
              <a:buNone/>
            </a:pPr>
            <a:r>
              <a:rPr lang="en-IN" b="1" dirty="0" smtClean="0"/>
              <a:t>2.From the coronary artery</a:t>
            </a:r>
          </a:p>
          <a:p>
            <a:pPr marL="0" indent="0">
              <a:buNone/>
            </a:pPr>
            <a:r>
              <a:rPr lang="en-IN" dirty="0" smtClean="0"/>
              <a:t>	</a:t>
            </a:r>
            <a:r>
              <a:rPr lang="en-IN" dirty="0" err="1" smtClean="0"/>
              <a:t>a.coronary</a:t>
            </a:r>
            <a:r>
              <a:rPr lang="en-IN" dirty="0" smtClean="0"/>
              <a:t> </a:t>
            </a:r>
            <a:r>
              <a:rPr lang="en-IN" dirty="0" err="1" smtClean="0"/>
              <a:t>arteriovenous</a:t>
            </a:r>
            <a:r>
              <a:rPr lang="en-IN" dirty="0" smtClean="0"/>
              <a:t> fistulae draining into RA,RV,PA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 smtClean="0"/>
              <a:t>b.ALCAPA</a:t>
            </a: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3.Other AV communications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 smtClean="0"/>
              <a:t>a.Bronchopulmonary</a:t>
            </a:r>
            <a:r>
              <a:rPr lang="en-IN" dirty="0" smtClean="0"/>
              <a:t> collaterals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 smtClean="0"/>
              <a:t>b.chest</a:t>
            </a:r>
            <a:r>
              <a:rPr lang="en-IN" dirty="0" smtClean="0"/>
              <a:t> wall arteries-pulmonary vessels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3.Peripheral A-V Fistula</a:t>
            </a:r>
          </a:p>
          <a:p>
            <a:pPr marL="0" indent="0">
              <a:buNone/>
            </a:pPr>
            <a:r>
              <a:rPr lang="en-IN" b="1" dirty="0" smtClean="0"/>
              <a:t>4.Others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a. </a:t>
            </a:r>
            <a:r>
              <a:rPr lang="en-IN" dirty="0" err="1" smtClean="0"/>
              <a:t>lutenbachers</a:t>
            </a:r>
            <a:r>
              <a:rPr lang="en-IN" dirty="0" smtClean="0"/>
              <a:t> syndrome with restricted ASD</a:t>
            </a:r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03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PDA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1944543"/>
            <a:ext cx="7813963" cy="5811838"/>
          </a:xfrm>
        </p:spPr>
        <p:txBody>
          <a:bodyPr>
            <a:normAutofit/>
          </a:bodyPr>
          <a:lstStyle/>
          <a:p>
            <a:r>
              <a:rPr lang="en-IN" sz="2800" dirty="0" err="1" smtClean="0">
                <a:solidFill>
                  <a:schemeClr val="accent5"/>
                </a:solidFill>
              </a:rPr>
              <a:t>Gibsons</a:t>
            </a:r>
            <a:r>
              <a:rPr lang="en-IN" sz="2800" dirty="0" smtClean="0">
                <a:solidFill>
                  <a:schemeClr val="accent5"/>
                </a:solidFill>
              </a:rPr>
              <a:t> murmur</a:t>
            </a:r>
          </a:p>
          <a:p>
            <a:r>
              <a:rPr lang="en-IN" sz="2800" dirty="0" smtClean="0"/>
              <a:t>At 1 or 2 LICS</a:t>
            </a:r>
          </a:p>
          <a:p>
            <a:r>
              <a:rPr lang="en-IN" sz="2800" dirty="0" smtClean="0"/>
              <a:t>NR- high frequency soft murmur peaks around S2</a:t>
            </a:r>
          </a:p>
          <a:p>
            <a:r>
              <a:rPr lang="en-IN" sz="2800" dirty="0" smtClean="0"/>
              <a:t>Mod R- loud coarse machinery murmur with eddy sounds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6167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PDA with no continuous murmur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Neonates- due to high PVR </a:t>
            </a:r>
          </a:p>
          <a:p>
            <a:r>
              <a:rPr lang="en-IN" dirty="0" smtClean="0"/>
              <a:t>Very small </a:t>
            </a:r>
            <a:r>
              <a:rPr lang="en-IN" dirty="0" err="1" smtClean="0"/>
              <a:t>ductus</a:t>
            </a:r>
            <a:r>
              <a:rPr lang="en-IN" dirty="0" smtClean="0"/>
              <a:t> </a:t>
            </a:r>
          </a:p>
          <a:p>
            <a:r>
              <a:rPr lang="en-IN" dirty="0" smtClean="0"/>
              <a:t>Very large </a:t>
            </a:r>
            <a:r>
              <a:rPr lang="en-IN" dirty="0" err="1" smtClean="0"/>
              <a:t>ductus</a:t>
            </a:r>
            <a:r>
              <a:rPr lang="en-IN" dirty="0" smtClean="0"/>
              <a:t> &amp;large VSD –due to equalization of pulmonary and systemic pressure</a:t>
            </a:r>
            <a:endParaRPr lang="en-IN" dirty="0"/>
          </a:p>
          <a:p>
            <a:r>
              <a:rPr lang="en-IN" dirty="0" smtClean="0"/>
              <a:t>PAH –first diastolic component goes, then systolic</a:t>
            </a:r>
          </a:p>
          <a:p>
            <a:r>
              <a:rPr lang="en-IN" dirty="0" err="1" smtClean="0"/>
              <a:t>AS,CoA</a:t>
            </a:r>
            <a:r>
              <a:rPr lang="en-IN" dirty="0" smtClean="0"/>
              <a:t>-due to low aortic pressure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10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CONTINUOUS MURMURS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 smtClean="0"/>
              <a:t>APW</a:t>
            </a:r>
          </a:p>
          <a:p>
            <a:pPr lvl="1"/>
            <a:r>
              <a:rPr lang="en-IN" dirty="0" smtClean="0"/>
              <a:t>2 or 3 LICS </a:t>
            </a:r>
          </a:p>
          <a:p>
            <a:pPr lvl="1"/>
            <a:r>
              <a:rPr lang="en-IN" dirty="0" smtClean="0"/>
              <a:t>Usually associated with early development of </a:t>
            </a:r>
            <a:r>
              <a:rPr lang="en-IN" dirty="0" err="1" smtClean="0"/>
              <a:t>eisenmenger</a:t>
            </a:r>
            <a:endParaRPr lang="en-IN" dirty="0"/>
          </a:p>
          <a:p>
            <a:endParaRPr lang="en-IN" dirty="0" smtClean="0"/>
          </a:p>
          <a:p>
            <a:r>
              <a:rPr lang="en-IN" b="1" dirty="0" smtClean="0"/>
              <a:t>RSOV</a:t>
            </a:r>
          </a:p>
          <a:p>
            <a:pPr lvl="1"/>
            <a:r>
              <a:rPr lang="en-IN" dirty="0" smtClean="0"/>
              <a:t>No peaking at S2 seen [ peaks in systolic and diastolic ]</a:t>
            </a:r>
          </a:p>
          <a:p>
            <a:pPr lvl="1"/>
            <a:r>
              <a:rPr lang="en-IN" dirty="0" smtClean="0"/>
              <a:t>To RA- RLSB</a:t>
            </a:r>
          </a:p>
          <a:p>
            <a:pPr lvl="1"/>
            <a:r>
              <a:rPr lang="en-IN" dirty="0" smtClean="0"/>
              <a:t>To RV-LLSB</a:t>
            </a:r>
          </a:p>
          <a:p>
            <a:pPr lvl="1"/>
            <a:r>
              <a:rPr lang="en-IN" dirty="0" smtClean="0"/>
              <a:t>RVOT-3LICS</a:t>
            </a:r>
          </a:p>
          <a:p>
            <a:endParaRPr lang="en-IN" b="1" dirty="0"/>
          </a:p>
          <a:p>
            <a:r>
              <a:rPr lang="en-IN" b="1" dirty="0" err="1" smtClean="0"/>
              <a:t>Lutenbachers</a:t>
            </a:r>
            <a:r>
              <a:rPr lang="en-IN" b="1" dirty="0" smtClean="0"/>
              <a:t> syndrome with restricted ASD</a:t>
            </a:r>
          </a:p>
          <a:p>
            <a:pPr lvl="1"/>
            <a:r>
              <a:rPr lang="en-IN" dirty="0" smtClean="0"/>
              <a:t>LLSB (body of RA)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01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https://image.slidesharecdn.com/criedinger-heartsoundsvalvesandjvp-151223132828/95/heart-sounds-valves-and-jvp-9-638.jpg?cb=14508773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084" cy="684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064"/>
            <a:ext cx="10515600" cy="1325563"/>
          </a:xfrm>
        </p:spPr>
        <p:txBody>
          <a:bodyPr/>
          <a:lstStyle/>
          <a:p>
            <a:pPr algn="ctr"/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CONTINUOUS MURMURS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 smtClean="0"/>
              <a:t>C-AVF</a:t>
            </a:r>
          </a:p>
          <a:p>
            <a:pPr lvl="1"/>
            <a:r>
              <a:rPr lang="en-IN" sz="2400" dirty="0" smtClean="0"/>
              <a:t>RA-RLSB or RUSB</a:t>
            </a:r>
          </a:p>
          <a:p>
            <a:pPr lvl="1"/>
            <a:r>
              <a:rPr lang="en-IN" sz="2400" dirty="0" smtClean="0"/>
              <a:t>LA-ULSB rad to Lt ant </a:t>
            </a:r>
            <a:r>
              <a:rPr lang="en-IN" sz="2400" dirty="0" err="1" smtClean="0"/>
              <a:t>ax</a:t>
            </a:r>
            <a:r>
              <a:rPr lang="en-IN" sz="2400" dirty="0" smtClean="0"/>
              <a:t> line</a:t>
            </a:r>
          </a:p>
          <a:p>
            <a:pPr lvl="1"/>
            <a:r>
              <a:rPr lang="en-IN" sz="2400" dirty="0" smtClean="0"/>
              <a:t>CS- back B/w spine &amp; Lt scapula</a:t>
            </a:r>
          </a:p>
          <a:p>
            <a:pPr lvl="1"/>
            <a:r>
              <a:rPr lang="en-IN" sz="2400" dirty="0" smtClean="0"/>
              <a:t>Lt SVC –upper to mid LSB</a:t>
            </a:r>
          </a:p>
          <a:p>
            <a:pPr lvl="1"/>
            <a:r>
              <a:rPr lang="en-IN" sz="2400" dirty="0" smtClean="0"/>
              <a:t>RV inflow –LLSB</a:t>
            </a:r>
          </a:p>
          <a:p>
            <a:pPr lvl="1"/>
            <a:r>
              <a:rPr lang="en-IN" sz="2400" dirty="0" smtClean="0"/>
              <a:t>RVOT –upper to mid LSB</a:t>
            </a:r>
          </a:p>
          <a:p>
            <a:pPr lvl="1"/>
            <a:r>
              <a:rPr lang="en-IN" sz="2400" dirty="0" smtClean="0"/>
              <a:t>PA – ULSB </a:t>
            </a:r>
          </a:p>
          <a:p>
            <a:pPr lvl="1"/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426963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ALCAPA</a:t>
            </a:r>
          </a:p>
          <a:p>
            <a:pPr lvl="1"/>
            <a:r>
              <a:rPr lang="en-IN" sz="2400" dirty="0" smtClean="0"/>
              <a:t>Murmur louder in diastole [LV contraction </a:t>
            </a:r>
            <a:r>
              <a:rPr lang="en-IN" sz="2400" dirty="0"/>
              <a:t>D</a:t>
            </a:r>
            <a:r>
              <a:rPr lang="en-IN" sz="2400" dirty="0" smtClean="0"/>
              <a:t>/C flow]</a:t>
            </a:r>
          </a:p>
          <a:p>
            <a:pPr lvl="1"/>
            <a:r>
              <a:rPr lang="en-IN" sz="2400" dirty="0" smtClean="0"/>
              <a:t>Do not peak at S2</a:t>
            </a:r>
          </a:p>
          <a:p>
            <a:pPr lvl="1"/>
            <a:r>
              <a:rPr lang="en-IN" sz="2400" dirty="0" smtClean="0"/>
              <a:t>Usually LUSB or RUSB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2741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Due to rapid blood flow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AV fistula</a:t>
            </a:r>
          </a:p>
          <a:p>
            <a:pPr lvl="1"/>
            <a:r>
              <a:rPr lang="en-IN" sz="2000" dirty="0" smtClean="0"/>
              <a:t>Murmur heard in the venous side</a:t>
            </a:r>
          </a:p>
          <a:p>
            <a:pPr lvl="1"/>
            <a:endParaRPr lang="en-IN" sz="2000" dirty="0"/>
          </a:p>
          <a:p>
            <a:r>
              <a:rPr lang="en-IN" sz="2400" dirty="0" smtClean="0"/>
              <a:t>Due to rapid blood flow</a:t>
            </a:r>
          </a:p>
          <a:p>
            <a:pPr lvl="1"/>
            <a:r>
              <a:rPr lang="en-IN" sz="2000" dirty="0" smtClean="0"/>
              <a:t>cervical venous </a:t>
            </a:r>
            <a:r>
              <a:rPr lang="en-IN" sz="2000" dirty="0" err="1" smtClean="0"/>
              <a:t>hum,mammary</a:t>
            </a:r>
            <a:r>
              <a:rPr lang="en-IN" sz="2000" dirty="0" smtClean="0"/>
              <a:t> </a:t>
            </a:r>
            <a:r>
              <a:rPr lang="en-IN" sz="2000" dirty="0" err="1" smtClean="0"/>
              <a:t>souffle</a:t>
            </a:r>
            <a:r>
              <a:rPr lang="en-IN" sz="2000" dirty="0" smtClean="0"/>
              <a:t>, </a:t>
            </a:r>
            <a:r>
              <a:rPr lang="en-IN" sz="2000" dirty="0" err="1" smtClean="0"/>
              <a:t>hyperthyroidism,hemangioma,hyperemia</a:t>
            </a:r>
            <a:r>
              <a:rPr lang="en-IN" sz="2000" dirty="0" smtClean="0"/>
              <a:t> of neoplasm(</a:t>
            </a:r>
            <a:r>
              <a:rPr lang="en-IN" sz="2000" dirty="0" err="1" smtClean="0"/>
              <a:t>HCC,RCC,Pagets</a:t>
            </a:r>
            <a:r>
              <a:rPr lang="en-IN" sz="2000" dirty="0" smtClean="0"/>
              <a:t> disease)</a:t>
            </a:r>
          </a:p>
          <a:p>
            <a:pPr lvl="1"/>
            <a:endParaRPr lang="en-IN" sz="2000" dirty="0" smtClean="0"/>
          </a:p>
          <a:p>
            <a:r>
              <a:rPr lang="en-IN" sz="2400" dirty="0" err="1" smtClean="0"/>
              <a:t>Stenosed</a:t>
            </a:r>
            <a:r>
              <a:rPr lang="en-IN" sz="2400" dirty="0" smtClean="0"/>
              <a:t> arteries with inadequate distal collaterals</a:t>
            </a:r>
          </a:p>
          <a:p>
            <a:pPr lvl="1"/>
            <a:r>
              <a:rPr lang="en-IN" sz="2000" dirty="0" smtClean="0"/>
              <a:t>Aortic arch vessels occlusion ,atherosclerotic carotids ,</a:t>
            </a:r>
            <a:r>
              <a:rPr lang="en-IN" sz="2000" dirty="0" err="1" smtClean="0"/>
              <a:t>coarctation</a:t>
            </a:r>
            <a:r>
              <a:rPr lang="en-IN" sz="2000" dirty="0" smtClean="0"/>
              <a:t> of </a:t>
            </a:r>
            <a:r>
              <a:rPr lang="en-IN" sz="2000" dirty="0" err="1" smtClean="0"/>
              <a:t>aorta,main</a:t>
            </a:r>
            <a:r>
              <a:rPr lang="en-IN" sz="2000" dirty="0" smtClean="0"/>
              <a:t> pulmonary artery stenosis and peripheral pulmonary artery  stenosis</a:t>
            </a:r>
          </a:p>
        </p:txBody>
      </p:sp>
    </p:spTree>
    <p:extLst>
      <p:ext uri="{BB962C8B-B14F-4D97-AF65-F5344CB8AC3E}">
        <p14:creationId xmlns:p14="http://schemas.microsoft.com/office/powerpoint/2010/main" val="19951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Disturbances in flow patterns in veins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VENOUS HUM</a:t>
            </a:r>
          </a:p>
          <a:p>
            <a:r>
              <a:rPr lang="en-IN" dirty="0" smtClean="0"/>
              <a:t>Healthy children ,young healthy adults ,pregnancy</a:t>
            </a:r>
          </a:p>
          <a:p>
            <a:r>
              <a:rPr lang="en-IN" dirty="0" smtClean="0"/>
              <a:t>Sitting ,</a:t>
            </a:r>
            <a:r>
              <a:rPr lang="en-IN" dirty="0" err="1" smtClean="0"/>
              <a:t>bell,medialaspect</a:t>
            </a:r>
            <a:r>
              <a:rPr lang="en-IN" dirty="0" smtClean="0"/>
              <a:t> of </a:t>
            </a:r>
            <a:r>
              <a:rPr lang="en-IN" dirty="0" err="1" smtClean="0"/>
              <a:t>Rt</a:t>
            </a:r>
            <a:r>
              <a:rPr lang="en-IN" dirty="0" smtClean="0"/>
              <a:t> </a:t>
            </a:r>
            <a:r>
              <a:rPr lang="en-IN" dirty="0" err="1" smtClean="0"/>
              <a:t>S.Cl</a:t>
            </a:r>
            <a:r>
              <a:rPr lang="en-IN" dirty="0" smtClean="0"/>
              <a:t> fossa ,with face pulled leftwards and upwards disappears when returned to normal position .</a:t>
            </a:r>
          </a:p>
          <a:p>
            <a:r>
              <a:rPr lang="en-IN" dirty="0" smtClean="0"/>
              <a:t>Louder in diastole , +/- high pitched whine</a:t>
            </a:r>
          </a:p>
          <a:p>
            <a:r>
              <a:rPr lang="en-IN" dirty="0" smtClean="0"/>
              <a:t>Radiation to </a:t>
            </a:r>
            <a:r>
              <a:rPr lang="en-IN" dirty="0" err="1" smtClean="0"/>
              <a:t>infraclavicular</a:t>
            </a:r>
            <a:r>
              <a:rPr lang="en-IN" dirty="0" smtClean="0"/>
              <a:t> areas confuse with other </a:t>
            </a:r>
            <a:r>
              <a:rPr lang="en-IN" dirty="0" err="1" smtClean="0"/>
              <a:t>murmur.Check</a:t>
            </a:r>
            <a:r>
              <a:rPr lang="en-IN" dirty="0" smtClean="0"/>
              <a:t> by obliteration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45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appreciating murmurs important ?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" y="2286000"/>
            <a:ext cx="9673390" cy="4022725"/>
          </a:xfrm>
        </p:spPr>
      </p:pic>
    </p:spTree>
    <p:extLst>
      <p:ext uri="{BB962C8B-B14F-4D97-AF65-F5344CB8AC3E}">
        <p14:creationId xmlns:p14="http://schemas.microsoft.com/office/powerpoint/2010/main" val="23771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All MURMURS TO BE EVALUATED ?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22" y="2084831"/>
            <a:ext cx="7530212" cy="4320553"/>
          </a:xfrm>
        </p:spPr>
      </p:pic>
    </p:spTree>
    <p:extLst>
      <p:ext uri="{BB962C8B-B14F-4D97-AF65-F5344CB8AC3E}">
        <p14:creationId xmlns:p14="http://schemas.microsoft.com/office/powerpoint/2010/main" val="14077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1. </a:t>
            </a:r>
            <a:r>
              <a:rPr lang="en-IN" dirty="0" err="1" smtClean="0"/>
              <a:t>Braunwald</a:t>
            </a:r>
            <a:r>
              <a:rPr lang="en-IN" dirty="0" smtClean="0"/>
              <a:t> 10</a:t>
            </a:r>
            <a:r>
              <a:rPr lang="en-IN" baseline="30000" dirty="0" smtClean="0"/>
              <a:t>th</a:t>
            </a:r>
            <a:r>
              <a:rPr lang="en-IN" dirty="0" smtClean="0"/>
              <a:t> edition , textbook of cardiovascular medicine</a:t>
            </a:r>
          </a:p>
          <a:p>
            <a:endParaRPr lang="en-IN" dirty="0"/>
          </a:p>
          <a:p>
            <a:r>
              <a:rPr lang="en-IN" dirty="0" smtClean="0"/>
              <a:t>2. Synopsis of cardiac physical diagnosis, </a:t>
            </a:r>
            <a:r>
              <a:rPr lang="en-IN" dirty="0" err="1" smtClean="0"/>
              <a:t>Abrams,Jonathan</a:t>
            </a:r>
            <a:endParaRPr lang="en-IN" dirty="0"/>
          </a:p>
          <a:p>
            <a:endParaRPr lang="en-IN" dirty="0" smtClean="0"/>
          </a:p>
          <a:p>
            <a:r>
              <a:rPr lang="en-IN" dirty="0" smtClean="0"/>
              <a:t>3. Clinical examination in cardiology ,2nd </a:t>
            </a:r>
            <a:r>
              <a:rPr lang="en-IN" dirty="0" err="1" smtClean="0"/>
              <a:t>edition:B.N.Vijay</a:t>
            </a:r>
            <a:r>
              <a:rPr lang="en-IN" dirty="0" smtClean="0"/>
              <a:t> </a:t>
            </a:r>
            <a:r>
              <a:rPr lang="en-IN" dirty="0" err="1" smtClean="0"/>
              <a:t>Raghawa</a:t>
            </a:r>
            <a:r>
              <a:rPr lang="en-IN" dirty="0" smtClean="0"/>
              <a:t> Rao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MCQ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 smtClean="0"/>
              <a:t>Effect on SM are similar in HOCM and MVP in all this </a:t>
            </a:r>
            <a:r>
              <a:rPr lang="en-IN" dirty="0" err="1" smtClean="0"/>
              <a:t>manuevers</a:t>
            </a:r>
            <a:r>
              <a:rPr lang="en-IN" dirty="0" smtClean="0"/>
              <a:t> EXCEPT </a:t>
            </a:r>
          </a:p>
          <a:p>
            <a:pPr marL="514350" indent="-514350">
              <a:buAutoNum type="alphaUcPeriod"/>
            </a:pPr>
            <a:r>
              <a:rPr lang="en-IN" dirty="0" smtClean="0"/>
              <a:t>Amyl nitrate inhalation</a:t>
            </a:r>
          </a:p>
          <a:p>
            <a:pPr marL="514350" indent="-514350">
              <a:buAutoNum type="alphaUcPeriod"/>
            </a:pPr>
            <a:r>
              <a:rPr lang="en-IN" dirty="0" err="1" smtClean="0"/>
              <a:t>Valsalva</a:t>
            </a:r>
            <a:endParaRPr lang="en-IN" dirty="0" smtClean="0"/>
          </a:p>
          <a:p>
            <a:pPr marL="514350" indent="-514350">
              <a:buAutoNum type="alphaUcPeriod"/>
            </a:pPr>
            <a:r>
              <a:rPr lang="en-IN" dirty="0" smtClean="0"/>
              <a:t>Handgrip</a:t>
            </a:r>
          </a:p>
          <a:p>
            <a:pPr marL="514350" indent="-514350">
              <a:buAutoNum type="alphaUcPeriod"/>
            </a:pPr>
            <a:r>
              <a:rPr lang="en-IN" dirty="0" smtClean="0"/>
              <a:t>Post PVC</a:t>
            </a:r>
            <a:endParaRPr lang="en-IN" dirty="0"/>
          </a:p>
          <a:p>
            <a:pPr marL="514350" indent="-514350">
              <a:buAutoNum type="alphaUcPeriod"/>
            </a:pPr>
            <a:endParaRPr lang="en-IN" dirty="0" smtClean="0"/>
          </a:p>
          <a:p>
            <a:pPr marL="514350" indent="-514350"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78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2. Murmur increases on hand grip in ……………….</a:t>
            </a:r>
          </a:p>
          <a:p>
            <a:r>
              <a:rPr lang="en-IN" dirty="0" smtClean="0"/>
              <a:t>A. AS</a:t>
            </a:r>
          </a:p>
          <a:p>
            <a:r>
              <a:rPr lang="en-IN" dirty="0" smtClean="0"/>
              <a:t>B. PS</a:t>
            </a:r>
          </a:p>
          <a:p>
            <a:r>
              <a:rPr lang="en-IN" dirty="0" smtClean="0"/>
              <a:t>C. AR</a:t>
            </a:r>
          </a:p>
          <a:p>
            <a:r>
              <a:rPr lang="en-IN" dirty="0" smtClean="0"/>
              <a:t>D. HOCM</a:t>
            </a:r>
          </a:p>
          <a:p>
            <a:r>
              <a:rPr lang="en-IN" dirty="0" smtClean="0"/>
              <a:t>E. VSD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27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3. </a:t>
            </a:r>
            <a:r>
              <a:rPr lang="en-IN" b="1" dirty="0" err="1" smtClean="0"/>
              <a:t>Brokenbrough</a:t>
            </a:r>
            <a:r>
              <a:rPr lang="en-IN" b="1" dirty="0" smtClean="0"/>
              <a:t> </a:t>
            </a:r>
            <a:r>
              <a:rPr lang="en-IN" b="1" dirty="0" err="1" smtClean="0"/>
              <a:t>Brauwnwalds</a:t>
            </a:r>
            <a:r>
              <a:rPr lang="en-IN" b="1" dirty="0" smtClean="0"/>
              <a:t> sign </a:t>
            </a:r>
            <a:r>
              <a:rPr lang="en-IN" dirty="0" smtClean="0"/>
              <a:t>indicates </a:t>
            </a:r>
          </a:p>
          <a:p>
            <a:pPr marL="514350" indent="-514350">
              <a:buAutoNum type="alphaUcPeriod"/>
            </a:pPr>
            <a:r>
              <a:rPr lang="en-IN" dirty="0" smtClean="0"/>
              <a:t>Decrease SM in HOCM on handgrip</a:t>
            </a:r>
          </a:p>
          <a:p>
            <a:pPr marL="514350" indent="-514350">
              <a:buAutoNum type="alphaUcPeriod"/>
            </a:pPr>
            <a:r>
              <a:rPr lang="en-IN" dirty="0" smtClean="0"/>
              <a:t>Decrease SM in HOCM on amyl nitrate inhalation</a:t>
            </a:r>
          </a:p>
          <a:p>
            <a:pPr marL="514350" indent="-514350">
              <a:buAutoNum type="alphaUcPeriod"/>
            </a:pPr>
            <a:r>
              <a:rPr lang="en-IN" dirty="0" smtClean="0"/>
              <a:t>Increase SM in HOCM in PVC</a:t>
            </a:r>
          </a:p>
          <a:p>
            <a:pPr marL="514350" indent="-514350">
              <a:buAutoNum type="alphaUcPeriod"/>
            </a:pPr>
            <a:r>
              <a:rPr lang="en-IN" dirty="0" smtClean="0"/>
              <a:t>Increase SM in </a:t>
            </a:r>
            <a:r>
              <a:rPr lang="en-IN" dirty="0" err="1" smtClean="0"/>
              <a:t>HOCm</a:t>
            </a:r>
            <a:r>
              <a:rPr lang="en-IN" dirty="0" smtClean="0"/>
              <a:t> on handgrip</a:t>
            </a:r>
          </a:p>
        </p:txBody>
      </p:sp>
    </p:spTree>
    <p:extLst>
      <p:ext uri="{BB962C8B-B14F-4D97-AF65-F5344CB8AC3E}">
        <p14:creationId xmlns:p14="http://schemas.microsoft.com/office/powerpoint/2010/main" val="37757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3. DURATION OR LENGTH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SHORT ,LONG OR HOLO</a:t>
            </a:r>
          </a:p>
          <a:p>
            <a:endParaRPr lang="en-IN" dirty="0"/>
          </a:p>
          <a:p>
            <a:r>
              <a:rPr lang="en-IN" dirty="0" smtClean="0"/>
              <a:t>Depends on duration of events such as pressure gradient between the two sites or cardiac chambers</a:t>
            </a:r>
          </a:p>
          <a:p>
            <a:endParaRPr lang="en-IN" dirty="0" smtClean="0"/>
          </a:p>
          <a:p>
            <a:r>
              <a:rPr lang="en-IN" dirty="0" smtClean="0"/>
              <a:t>reflects the severity of lesion in </a:t>
            </a:r>
            <a:r>
              <a:rPr lang="en-IN" dirty="0" err="1" smtClean="0"/>
              <a:t>stenotic</a:t>
            </a:r>
            <a:r>
              <a:rPr lang="en-IN" dirty="0" smtClean="0"/>
              <a:t> lesions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59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4. Complete heart block is associated with:</a:t>
            </a:r>
          </a:p>
          <a:p>
            <a:r>
              <a:rPr lang="en-IN" dirty="0" smtClean="0"/>
              <a:t>A. </a:t>
            </a:r>
            <a:r>
              <a:rPr lang="en-IN" dirty="0"/>
              <a:t>E</a:t>
            </a:r>
            <a:r>
              <a:rPr lang="en-IN" dirty="0" smtClean="0"/>
              <a:t>SM</a:t>
            </a:r>
          </a:p>
          <a:p>
            <a:r>
              <a:rPr lang="en-IN" dirty="0" smtClean="0"/>
              <a:t>B. MSM</a:t>
            </a:r>
          </a:p>
          <a:p>
            <a:r>
              <a:rPr lang="en-IN" dirty="0" smtClean="0"/>
              <a:t>C. MDM</a:t>
            </a:r>
          </a:p>
          <a:p>
            <a:r>
              <a:rPr lang="en-IN" dirty="0" smtClean="0"/>
              <a:t>D. EDM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44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2286000"/>
            <a:ext cx="9720072" cy="1499616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THANK YOU 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4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4. INTENSITY OR LOUDNESS</a:t>
            </a:r>
            <a:endParaRPr lang="en-IN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45" y="1669983"/>
            <a:ext cx="8720489" cy="4957494"/>
          </a:xfrm>
        </p:spPr>
      </p:pic>
    </p:spTree>
    <p:extLst>
      <p:ext uri="{BB962C8B-B14F-4D97-AF65-F5344CB8AC3E}">
        <p14:creationId xmlns:p14="http://schemas.microsoft.com/office/powerpoint/2010/main" val="10987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5. PITCH OF THE MURMUR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pressure gradient </a:t>
            </a:r>
            <a:r>
              <a:rPr lang="en-IN" dirty="0" smtClean="0"/>
              <a:t>between 2 chambers – flow velocity</a:t>
            </a: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627514"/>
            <a:ext cx="10699865" cy="388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585216"/>
            <a:ext cx="10112301" cy="5819070"/>
          </a:xfrm>
        </p:spPr>
      </p:pic>
    </p:spTree>
    <p:extLst>
      <p:ext uri="{BB962C8B-B14F-4D97-AF65-F5344CB8AC3E}">
        <p14:creationId xmlns:p14="http://schemas.microsoft.com/office/powerpoint/2010/main" val="42024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dirty="0" smtClean="0"/>
              <a:t>6.CONFIGURATION OR SHAPE OF MURMUR</a:t>
            </a:r>
            <a:endParaRPr lang="en-IN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56" y="2492944"/>
            <a:ext cx="8473816" cy="3807276"/>
          </a:xfrm>
        </p:spPr>
      </p:pic>
    </p:spTree>
    <p:extLst>
      <p:ext uri="{BB962C8B-B14F-4D97-AF65-F5344CB8AC3E}">
        <p14:creationId xmlns:p14="http://schemas.microsoft.com/office/powerpoint/2010/main" val="17038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7. TRANSMISSION OF MURMUR</a:t>
            </a:r>
            <a:endParaRPr lang="en-IN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820941"/>
              </p:ext>
            </p:extLst>
          </p:nvPr>
        </p:nvGraphicFramePr>
        <p:xfrm>
          <a:off x="838200" y="1690688"/>
          <a:ext cx="10515600" cy="498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614220"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/>
                    </a:p>
                  </a:txBody>
                  <a:tcPr/>
                </a:tc>
              </a:tr>
              <a:tr h="106016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Conduction with direct anatomical continuity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SM of AS to carotids</a:t>
                      </a:r>
                    </a:p>
                    <a:p>
                      <a:r>
                        <a:rPr lang="en-IN" sz="2400" dirty="0" smtClean="0"/>
                        <a:t>PSM</a:t>
                      </a:r>
                      <a:r>
                        <a:rPr lang="en-IN" sz="2400" baseline="0" dirty="0" smtClean="0"/>
                        <a:t> of MR to left axilla</a:t>
                      </a:r>
                      <a:endParaRPr lang="en-IN" sz="2400" dirty="0"/>
                    </a:p>
                  </a:txBody>
                  <a:tcPr/>
                </a:tc>
              </a:tr>
              <a:tr h="106016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Loud </a:t>
                      </a:r>
                      <a:r>
                        <a:rPr lang="en-IN" sz="2400" dirty="0" err="1" smtClean="0"/>
                        <a:t>vs</a:t>
                      </a:r>
                      <a:r>
                        <a:rPr lang="en-IN" sz="2400" dirty="0" smtClean="0"/>
                        <a:t> soft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Loud-transmit widely</a:t>
                      </a:r>
                    </a:p>
                    <a:p>
                      <a:r>
                        <a:rPr lang="en-IN" sz="2400" dirty="0" smtClean="0"/>
                        <a:t>Soft-confined</a:t>
                      </a:r>
                      <a:endParaRPr lang="en-IN" sz="2400" dirty="0"/>
                    </a:p>
                  </a:txBody>
                  <a:tcPr/>
                </a:tc>
              </a:tr>
              <a:tr h="106016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High </a:t>
                      </a:r>
                      <a:r>
                        <a:rPr lang="en-IN" sz="2400" dirty="0" err="1" smtClean="0"/>
                        <a:t>freq</a:t>
                      </a:r>
                      <a:r>
                        <a:rPr lang="en-IN" sz="2400" dirty="0" smtClean="0"/>
                        <a:t> transmit proximally while low </a:t>
                      </a:r>
                      <a:r>
                        <a:rPr lang="en-IN" sz="2400" dirty="0" err="1" smtClean="0"/>
                        <a:t>freq</a:t>
                      </a:r>
                      <a:r>
                        <a:rPr lang="en-IN" sz="2400" dirty="0" smtClean="0"/>
                        <a:t> transmit distally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MR to apex</a:t>
                      </a:r>
                    </a:p>
                    <a:p>
                      <a:r>
                        <a:rPr lang="en-IN" sz="2400" dirty="0" smtClean="0"/>
                        <a:t>AS to base</a:t>
                      </a:r>
                      <a:r>
                        <a:rPr lang="en-IN" sz="2400" baseline="0" dirty="0" smtClean="0"/>
                        <a:t> and carotid</a:t>
                      </a:r>
                      <a:endParaRPr lang="en-IN" sz="2400" dirty="0"/>
                    </a:p>
                  </a:txBody>
                  <a:tcPr/>
                </a:tc>
              </a:tr>
              <a:tr h="61422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Low </a:t>
                      </a:r>
                      <a:r>
                        <a:rPr lang="en-IN" sz="2400" dirty="0" err="1" smtClean="0"/>
                        <a:t>vs</a:t>
                      </a:r>
                      <a:r>
                        <a:rPr lang="en-IN" sz="2400" dirty="0" smtClean="0"/>
                        <a:t> high </a:t>
                      </a:r>
                      <a:r>
                        <a:rPr lang="en-IN" sz="2400" dirty="0" err="1" smtClean="0"/>
                        <a:t>freq</a:t>
                      </a:r>
                      <a:r>
                        <a:rPr lang="en-IN" sz="2400" dirty="0" smtClean="0"/>
                        <a:t> murmurs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Low </a:t>
                      </a:r>
                      <a:r>
                        <a:rPr lang="en-IN" sz="2400" dirty="0" err="1" smtClean="0"/>
                        <a:t>freq</a:t>
                      </a:r>
                      <a:r>
                        <a:rPr lang="en-IN" sz="2400" dirty="0" smtClean="0"/>
                        <a:t>-better</a:t>
                      </a:r>
                      <a:r>
                        <a:rPr lang="en-IN" sz="2400" baseline="0" dirty="0" smtClean="0"/>
                        <a:t> transmitted to surface –thrill</a:t>
                      </a:r>
                    </a:p>
                    <a:p>
                      <a:r>
                        <a:rPr lang="en-IN" sz="2400" baseline="0" dirty="0" smtClean="0"/>
                        <a:t>High </a:t>
                      </a:r>
                      <a:r>
                        <a:rPr lang="en-IN" sz="2400" baseline="0" dirty="0" err="1" smtClean="0"/>
                        <a:t>freq</a:t>
                      </a:r>
                      <a:r>
                        <a:rPr lang="en-IN" sz="2400" baseline="0" dirty="0" smtClean="0"/>
                        <a:t> –poorly transmitted – no thrill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latin typeface="Bookman Old Style" panose="02050604050505020204" pitchFamily="18" charset="0"/>
              </a:rPr>
              <a:t>DYNAMIC AUSCULTATION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51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DEFINITION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50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latin typeface="Bookman Old Style" panose="02050604050505020204" pitchFamily="18" charset="0"/>
              </a:rPr>
              <a:t>technique of altering circulatory dynamics by a variety of physiological manoeuvres and determining the effects of these manoeuvres on heart sounds and murmurs</a:t>
            </a:r>
            <a:endParaRPr lang="en-IN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subtitles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DEFINITION</a:t>
            </a:r>
          </a:p>
          <a:p>
            <a:r>
              <a:rPr lang="en-IN" dirty="0" smtClean="0"/>
              <a:t>MECHANISM OF PRODUCTION</a:t>
            </a:r>
          </a:p>
          <a:p>
            <a:r>
              <a:rPr lang="en-IN" dirty="0" smtClean="0"/>
              <a:t>CHARACTERISTICS OF MURMUR</a:t>
            </a:r>
          </a:p>
          <a:p>
            <a:r>
              <a:rPr lang="en-IN" dirty="0" smtClean="0"/>
              <a:t>DYNAMIC AUSCULTATION</a:t>
            </a:r>
          </a:p>
          <a:p>
            <a:r>
              <a:rPr lang="en-IN" dirty="0" smtClean="0"/>
              <a:t>SYSTOLIC MURMURS</a:t>
            </a:r>
          </a:p>
          <a:p>
            <a:r>
              <a:rPr lang="en-IN" dirty="0" smtClean="0"/>
              <a:t>DIASTOLIC MURMURS</a:t>
            </a:r>
          </a:p>
          <a:p>
            <a:r>
              <a:rPr lang="en-IN" dirty="0" smtClean="0"/>
              <a:t>CONTINUOUS MUMRURS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55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INTERVENTION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RESPIRATION</a:t>
            </a:r>
          </a:p>
          <a:p>
            <a:endParaRPr lang="en-IN" dirty="0" smtClean="0">
              <a:latin typeface="Bookman Old Style" panose="02050604050505020204" pitchFamily="18" charset="0"/>
            </a:endParaRPr>
          </a:p>
          <a:p>
            <a:endParaRPr lang="en-IN" dirty="0">
              <a:latin typeface="Bookman Old Style" panose="02050604050505020204" pitchFamily="18" charset="0"/>
            </a:endParaRPr>
          </a:p>
          <a:p>
            <a:r>
              <a:rPr lang="en-IN" dirty="0" smtClean="0">
                <a:latin typeface="Bookman Old Style" panose="02050604050505020204" pitchFamily="18" charset="0"/>
              </a:rPr>
              <a:t>POSITION</a:t>
            </a:r>
          </a:p>
          <a:p>
            <a:endParaRPr lang="en-IN" dirty="0">
              <a:latin typeface="Bookman Old Style" panose="02050604050505020204" pitchFamily="18" charset="0"/>
            </a:endParaRPr>
          </a:p>
          <a:p>
            <a:endParaRPr lang="en-IN" dirty="0" smtClean="0">
              <a:latin typeface="Bookman Old Style" panose="02050604050505020204" pitchFamily="18" charset="0"/>
            </a:endParaRPr>
          </a:p>
          <a:p>
            <a:r>
              <a:rPr lang="en-IN" dirty="0" smtClean="0">
                <a:latin typeface="Bookman Old Style" panose="02050604050505020204" pitchFamily="18" charset="0"/>
              </a:rPr>
              <a:t>PHYSICAL MANEUVERS</a:t>
            </a:r>
          </a:p>
          <a:p>
            <a:endParaRPr lang="en-IN" dirty="0">
              <a:latin typeface="Bookman Old Style" panose="02050604050505020204" pitchFamily="18" charset="0"/>
            </a:endParaRPr>
          </a:p>
          <a:p>
            <a:endParaRPr lang="en-IN" dirty="0" smtClean="0">
              <a:latin typeface="Bookman Old Style" panose="02050604050505020204" pitchFamily="18" charset="0"/>
            </a:endParaRPr>
          </a:p>
          <a:p>
            <a:r>
              <a:rPr lang="en-IN" dirty="0" smtClean="0">
                <a:latin typeface="Bookman Old Style" panose="02050604050505020204" pitchFamily="18" charset="0"/>
              </a:rPr>
              <a:t>PHARMACOLOGICAL</a:t>
            </a:r>
            <a:endParaRPr lang="en-IN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RESPIRATION -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INSPIRATION</a:t>
            </a:r>
            <a:endParaRPr lang="en-IN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N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↓</a:t>
            </a:r>
            <a:r>
              <a:rPr lang="en-IN" dirty="0" smtClean="0">
                <a:latin typeface="Bookman Old Style" panose="02050604050505020204" pitchFamily="18" charset="0"/>
              </a:rPr>
              <a:t> INTRATHORACIC PRESSURE</a:t>
            </a:r>
          </a:p>
          <a:p>
            <a:endParaRPr lang="en-IN" dirty="0" smtClean="0">
              <a:latin typeface="Bookman Old Style" panose="02050604050505020204" pitchFamily="18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latin typeface="Bookman Old Style" panose="02050604050505020204" pitchFamily="18" charset="0"/>
              </a:rPr>
              <a:t>↑ VENOUS RETURN to right side of the heart  AND  Dilatation </a:t>
            </a:r>
            <a:r>
              <a:rPr lang="en-US" dirty="0">
                <a:latin typeface="Bookman Old Style" panose="02050604050505020204" pitchFamily="18" charset="0"/>
              </a:rPr>
              <a:t>of pulmonary vascular system causing decrease in pulmonary impedance there by increasing pulmonary hang out interval(&gt;80 </a:t>
            </a:r>
            <a:r>
              <a:rPr lang="en-US" dirty="0" err="1">
                <a:latin typeface="Bookman Old Style" panose="02050604050505020204" pitchFamily="18" charset="0"/>
              </a:rPr>
              <a:t>ms</a:t>
            </a:r>
            <a:r>
              <a:rPr lang="en-US" dirty="0">
                <a:latin typeface="Bookman Old Style" panose="02050604050505020204" pitchFamily="18" charset="0"/>
              </a:rPr>
              <a:t>) 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marL="0" indent="0">
              <a:buNone/>
              <a:defRPr/>
            </a:pPr>
            <a:endParaRPr lang="en-US" dirty="0" smtClean="0">
              <a:latin typeface="Bookman Old Style" panose="02050604050505020204" pitchFamily="18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Bookman Old Style" panose="02050604050505020204" pitchFamily="18" charset="0"/>
              </a:rPr>
              <a:t>↑ stroke volume of right </a:t>
            </a:r>
            <a:r>
              <a:rPr lang="en-US" dirty="0" smtClean="0">
                <a:latin typeface="Bookman Old Style" panose="02050604050505020204" pitchFamily="18" charset="0"/>
              </a:rPr>
              <a:t>side</a:t>
            </a:r>
            <a:endParaRPr lang="en-US" dirty="0">
              <a:latin typeface="Bookman Old Style" panose="02050604050505020204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Bookman Old Style" panose="02050604050505020204" pitchFamily="18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latin typeface="Bookman Old Style" panose="02050604050505020204" pitchFamily="18" charset="0"/>
              </a:rPr>
              <a:t> accentuation </a:t>
            </a:r>
            <a:r>
              <a:rPr lang="en-US" dirty="0">
                <a:latin typeface="Bookman Old Style" panose="02050604050505020204" pitchFamily="18" charset="0"/>
              </a:rPr>
              <a:t>of R side murmur</a:t>
            </a:r>
          </a:p>
          <a:p>
            <a:endParaRPr lang="en-IN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EXPIRATION</a:t>
            </a:r>
            <a:endParaRPr lang="en-IN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 ↓ lung volume → ↑ pulmonary venous </a:t>
            </a:r>
            <a:r>
              <a:rPr lang="en-US" dirty="0" smtClean="0">
                <a:latin typeface="Bookman Old Style" panose="02050604050505020204" pitchFamily="18" charset="0"/>
              </a:rPr>
              <a:t>flow</a:t>
            </a:r>
          </a:p>
          <a:p>
            <a:pPr>
              <a:defRPr/>
            </a:pPr>
            <a:endParaRPr lang="en-US" dirty="0">
              <a:latin typeface="Bookman Old Style" panose="02050604050505020204" pitchFamily="18" charset="0"/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latin typeface="Bookman Old Style" panose="02050604050505020204" pitchFamily="18" charset="0"/>
              </a:rPr>
              <a:t>left </a:t>
            </a:r>
            <a:r>
              <a:rPr lang="en-US" dirty="0">
                <a:latin typeface="Bookman Old Style" panose="02050604050505020204" pitchFamily="18" charset="0"/>
              </a:rPr>
              <a:t>sided murmurs are loudest during expiration 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marL="457200" lvl="1" indent="0">
              <a:buNone/>
              <a:defRPr/>
            </a:pPr>
            <a:endParaRPr lang="en-US" dirty="0">
              <a:latin typeface="Bookman Old Style" panose="02050604050505020204" pitchFamily="18" charset="0"/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latin typeface="Bookman Old Style" panose="02050604050505020204" pitchFamily="18" charset="0"/>
              </a:rPr>
              <a:t>except </a:t>
            </a:r>
          </a:p>
          <a:p>
            <a:pPr lvl="1">
              <a:defRPr/>
            </a:pPr>
            <a:r>
              <a:rPr lang="en-US" dirty="0" smtClean="0">
                <a:latin typeface="Bookman Old Style" panose="02050604050505020204" pitchFamily="18" charset="0"/>
              </a:rPr>
              <a:t>MR </a:t>
            </a:r>
            <a:r>
              <a:rPr lang="en-US" dirty="0">
                <a:latin typeface="Bookman Old Style" panose="02050604050505020204" pitchFamily="18" charset="0"/>
              </a:rPr>
              <a:t>which remain </a:t>
            </a:r>
            <a:r>
              <a:rPr lang="en-US" dirty="0" smtClean="0">
                <a:latin typeface="Bookman Old Style" panose="02050604050505020204" pitchFamily="18" charset="0"/>
              </a:rPr>
              <a:t>unchanged</a:t>
            </a:r>
          </a:p>
          <a:p>
            <a:pPr marL="457200" lvl="1" indent="0">
              <a:buNone/>
              <a:defRPr/>
            </a:pP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Murmurs accentuated during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216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 smtClean="0">
                <a:latin typeface="Bookman Old Style" panose="02050604050505020204" pitchFamily="18" charset="0"/>
              </a:rPr>
              <a:t>Inspiration</a:t>
            </a:r>
          </a:p>
          <a:p>
            <a:pPr lvl="1"/>
            <a:r>
              <a:rPr lang="en-IN" sz="2800" dirty="0" smtClean="0">
                <a:latin typeface="Bookman Old Style" panose="02050604050505020204" pitchFamily="18" charset="0"/>
              </a:rPr>
              <a:t>TS </a:t>
            </a:r>
          </a:p>
          <a:p>
            <a:pPr lvl="1"/>
            <a:r>
              <a:rPr lang="en-IN" sz="2800" dirty="0" smtClean="0">
                <a:latin typeface="Bookman Old Style" panose="02050604050505020204" pitchFamily="18" charset="0"/>
              </a:rPr>
              <a:t>TR (</a:t>
            </a:r>
            <a:r>
              <a:rPr lang="en-IN" sz="2800" dirty="0" err="1" smtClean="0">
                <a:latin typeface="Bookman Old Style" panose="02050604050505020204" pitchFamily="18" charset="0"/>
              </a:rPr>
              <a:t>Carvallo’s</a:t>
            </a:r>
            <a:r>
              <a:rPr lang="en-IN" sz="2800" dirty="0" smtClean="0">
                <a:latin typeface="Bookman Old Style" panose="02050604050505020204" pitchFamily="18" charset="0"/>
              </a:rPr>
              <a:t> sign)</a:t>
            </a:r>
          </a:p>
          <a:p>
            <a:pPr lvl="1"/>
            <a:r>
              <a:rPr lang="en-IN" sz="2800" dirty="0" smtClean="0">
                <a:latin typeface="Bookman Old Style" panose="02050604050505020204" pitchFamily="18" charset="0"/>
              </a:rPr>
              <a:t>PR </a:t>
            </a:r>
          </a:p>
          <a:p>
            <a:pPr lvl="1"/>
            <a:r>
              <a:rPr lang="en-IN" sz="2800" dirty="0" smtClean="0">
                <a:latin typeface="Bookman Old Style" panose="02050604050505020204" pitchFamily="18" charset="0"/>
              </a:rPr>
              <a:t>Mild or moderate PS </a:t>
            </a:r>
          </a:p>
          <a:p>
            <a:pPr lvl="1"/>
            <a:r>
              <a:rPr lang="en-IN" sz="2800" dirty="0" smtClean="0">
                <a:latin typeface="Bookman Old Style" panose="02050604050505020204" pitchFamily="18" charset="0"/>
              </a:rPr>
              <a:t>Severe PS no further increase in gradient</a:t>
            </a:r>
          </a:p>
          <a:p>
            <a:pPr marL="0" indent="0">
              <a:buNone/>
            </a:pPr>
            <a:endParaRPr lang="en-IN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03126" y="1804599"/>
            <a:ext cx="48216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b="1" dirty="0" smtClean="0">
                <a:latin typeface="Bookman Old Style" panose="02050604050505020204" pitchFamily="18" charset="0"/>
              </a:rPr>
              <a:t>Expiration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>
                <a:latin typeface="Bookman Old Style" panose="02050604050505020204" pitchFamily="18" charset="0"/>
              </a:rPr>
              <a:t>• 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>
                <a:latin typeface="Bookman Old Style" panose="02050604050505020204" pitchFamily="18" charset="0"/>
              </a:rPr>
              <a:t>• AS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>
                <a:latin typeface="Bookman Old Style" panose="02050604050505020204" pitchFamily="18" charset="0"/>
              </a:rPr>
              <a:t>• AR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>
                <a:latin typeface="Bookman Old Style" panose="02050604050505020204" pitchFamily="18" charset="0"/>
              </a:rPr>
              <a:t>• VSD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>
                <a:latin typeface="Bookman Old Style" panose="02050604050505020204" pitchFamily="18" charset="0"/>
              </a:rPr>
              <a:t>• Pericardial rub (AP diameter) </a:t>
            </a:r>
            <a:endParaRPr lang="en-IN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 smtClean="0">
                <a:latin typeface="Bookman Old Style" panose="02050604050505020204" pitchFamily="18" charset="0"/>
              </a:rPr>
              <a:t>In RV failure and PHT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high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heart filling pressures ,</a:t>
            </a:r>
            <a:r>
              <a:rPr lang="en-US" sz="2400" dirty="0" smtClean="0">
                <a:latin typeface="Bookman Old Style" panose="02050604050505020204" pitchFamily="18" charset="0"/>
              </a:rPr>
              <a:t>no increase in venous return with inspiration, hence no inspiratory augmentation of right sided murmurs and gallops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marL="365125" indent="-255588">
              <a:buFont typeface="Wingdings 3" panose="05040102010807070707" pitchFamily="18" charset="2"/>
              <a:buChar char=""/>
            </a:pPr>
            <a:endParaRPr lang="en-US" sz="2400" dirty="0" smtClean="0">
              <a:latin typeface="Bookman Old Style" panose="02050604050505020204" pitchFamily="18" charset="0"/>
            </a:endParaRPr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sz="2400" dirty="0" smtClean="0">
                <a:latin typeface="Bookman Old Style" panose="02050604050505020204" pitchFamily="18" charset="0"/>
              </a:rPr>
              <a:t>Absence of respiratory influence is of no particular diagnostic value.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sz="2400" dirty="0" smtClean="0">
                <a:latin typeface="Bookman Old Style" panose="02050604050505020204" pitchFamily="18" charset="0"/>
              </a:rPr>
              <a:t>Effects of inspiration may be accentuated by Muller maneuver.</a:t>
            </a:r>
          </a:p>
        </p:txBody>
      </p:sp>
    </p:spTree>
    <p:extLst>
      <p:ext uri="{BB962C8B-B14F-4D97-AF65-F5344CB8AC3E}">
        <p14:creationId xmlns:p14="http://schemas.microsoft.com/office/powerpoint/2010/main" val="904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postural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255588"/>
            <a:r>
              <a:rPr lang="en-US" dirty="0"/>
              <a:t>Auscultation is carried out immediately before and after the change in posture since effects may be quite transient persisting for only 10 – 15 heart beats</a:t>
            </a:r>
          </a:p>
        </p:txBody>
      </p:sp>
    </p:spTree>
    <p:extLst>
      <p:ext uri="{BB962C8B-B14F-4D97-AF65-F5344CB8AC3E}">
        <p14:creationId xmlns:p14="http://schemas.microsoft.com/office/powerpoint/2010/main" val="31301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STANDING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125" indent="-255588">
              <a:buNone/>
            </a:pPr>
            <a:r>
              <a:rPr lang="en-US" dirty="0"/>
              <a:t>Rapid standing or sitting up from lying position or rapid standing from squatting posture results in</a:t>
            </a:r>
          </a:p>
          <a:p>
            <a:pPr marL="365125" indent="-255588">
              <a:buFont typeface="Wingdings" panose="05000000000000000000" pitchFamily="2" charset="2"/>
              <a:buChar char="§"/>
            </a:pPr>
            <a:r>
              <a:rPr lang="en-US" dirty="0"/>
              <a:t> decreased venous return due to venous pooling in legs and splanchnic vessels leads to-</a:t>
            </a:r>
          </a:p>
          <a:p>
            <a:pPr marL="365125" indent="-255588">
              <a:buFont typeface="Wingdings" panose="05000000000000000000" pitchFamily="2" charset="2"/>
              <a:buChar char="ü"/>
            </a:pPr>
            <a:r>
              <a:rPr lang="en-US" dirty="0"/>
              <a:t>  decreased stroke volume </a:t>
            </a:r>
          </a:p>
          <a:p>
            <a:pPr marL="365125" indent="-255588">
              <a:buFont typeface="Wingdings" panose="05000000000000000000" pitchFamily="2" charset="2"/>
              <a:buChar char="ü"/>
            </a:pPr>
            <a:r>
              <a:rPr lang="en-US" dirty="0"/>
              <a:t>  decreased mean arterial pressure </a:t>
            </a:r>
          </a:p>
          <a:p>
            <a:pPr marL="365125" indent="-255588">
              <a:buFont typeface="Wingdings" panose="05000000000000000000" pitchFamily="2" charset="2"/>
              <a:buChar char="ü"/>
            </a:pPr>
            <a:r>
              <a:rPr lang="en-US" dirty="0"/>
              <a:t>  decrease in heart size</a:t>
            </a:r>
          </a:p>
          <a:p>
            <a:pPr marL="365125" indent="-255588">
              <a:buFont typeface="Wingdings" panose="05000000000000000000" pitchFamily="2" charset="2"/>
              <a:buChar char="ü"/>
            </a:pPr>
            <a:r>
              <a:rPr lang="en-US" dirty="0"/>
              <a:t>  followed by reflex increase in heart rate &amp; systemic resistance</a:t>
            </a:r>
          </a:p>
        </p:txBody>
      </p:sp>
    </p:spTree>
    <p:extLst>
      <p:ext uri="{BB962C8B-B14F-4D97-AF65-F5344CB8AC3E}">
        <p14:creationId xmlns:p14="http://schemas.microsoft.com/office/powerpoint/2010/main" val="3186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STANDING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191202"/>
            <a:ext cx="8382000" cy="4525963"/>
          </a:xfrm>
          <a:ln>
            <a:noFill/>
          </a:ln>
        </p:spPr>
        <p:txBody>
          <a:bodyPr rtlCol="0">
            <a:norm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2400" dirty="0" smtClean="0"/>
              <a:t>All murmurs decrease except-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2400" dirty="0" smtClean="0"/>
              <a:t>ESM of HOCM becomes louder and longer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2400" dirty="0" smtClean="0"/>
              <a:t>Click occurs earlier, murmur becomes longer in MVP while loudness shows variable response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92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SQUATTING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dirty="0" smtClean="0">
                <a:cs typeface="Times New Roman" pitchFamily="18" charset="0"/>
              </a:rPr>
              <a:t>Sudden </a:t>
            </a:r>
            <a:r>
              <a:rPr lang="en-US" dirty="0">
                <a:cs typeface="Times New Roman" pitchFamily="18" charset="0"/>
              </a:rPr>
              <a:t>change from standing to </a:t>
            </a:r>
            <a:r>
              <a:rPr lang="en-US" dirty="0" smtClean="0">
                <a:cs typeface="Times New Roman" pitchFamily="18" charset="0"/>
              </a:rPr>
              <a:t>squatting </a:t>
            </a:r>
            <a:r>
              <a:rPr lang="en-US" dirty="0">
                <a:cs typeface="Times New Roman" pitchFamily="18" charset="0"/>
              </a:rPr>
              <a:t>leads </a:t>
            </a:r>
            <a:r>
              <a:rPr lang="en-US" dirty="0" smtClean="0">
                <a:cs typeface="Times New Roman" pitchFamily="18" charset="0"/>
              </a:rPr>
              <a:t>to-</a:t>
            </a:r>
          </a:p>
          <a:p>
            <a:pPr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 Increases venous return &amp; Stroke Volume</a:t>
            </a:r>
          </a:p>
          <a:p>
            <a:pPr>
              <a:buNone/>
              <a:defRPr/>
            </a:pPr>
            <a:r>
              <a:rPr lang="en-US" dirty="0"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Increase of systemic vascular resistance due to kinking of iliac artery and reduction of pressure of gravity 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 Increase of systemic Arterial pressure  with transient </a:t>
            </a:r>
            <a:r>
              <a:rPr lang="en-US" dirty="0" err="1">
                <a:cs typeface="Times New Roman" pitchFamily="18" charset="0"/>
              </a:rPr>
              <a:t>bradycardia</a:t>
            </a:r>
            <a:endParaRPr lang="en-US" dirty="0"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cs typeface="Times New Roman" pitchFamily="18" charset="0"/>
            </a:endParaRP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SQUATTING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694112" y="1785332"/>
            <a:ext cx="10943705" cy="4525963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Increased venous return and CO </a:t>
            </a:r>
            <a:r>
              <a:rPr lang="en-US" sz="3200" dirty="0" smtClean="0"/>
              <a:t>- augments most murmurs </a:t>
            </a:r>
            <a:r>
              <a:rPr lang="en-US" dirty="0"/>
              <a:t>(AS,PS,MR,AR,VSD) </a:t>
            </a:r>
            <a:r>
              <a:rPr lang="en-US" sz="3200" dirty="0" smtClean="0"/>
              <a:t>Right heart murmurs do so earlier</a:t>
            </a:r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Increased left ventricular volume </a:t>
            </a:r>
            <a:r>
              <a:rPr lang="en-US" sz="3200" dirty="0" smtClean="0"/>
              <a:t>- decreases murmur of HOCM and delayed  murmur and click of MVP  </a:t>
            </a:r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Ejection murmur of TOF↑ due to increase pulmonary blood flow and decrease in right to left shunt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117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Bookman Old Style" panose="02050604050505020204" pitchFamily="18" charset="0"/>
              </a:rPr>
              <a:t>DEFINITION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murmur is defined as a relatively prolonged series of auditory vibrations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Varying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(loudness), frequency (pitch), quality, configuration, and duration</a:t>
            </a:r>
          </a:p>
        </p:txBody>
      </p:sp>
    </p:spTree>
    <p:extLst>
      <p:ext uri="{BB962C8B-B14F-4D97-AF65-F5344CB8AC3E}">
        <p14:creationId xmlns:p14="http://schemas.microsoft.com/office/powerpoint/2010/main" val="23013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OTHER POSTURAL CHANGES</a:t>
            </a:r>
            <a:endParaRPr lang="en-IN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Left Lateral Position</a:t>
            </a:r>
          </a:p>
          <a:p>
            <a:pPr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Causes closeness of heart to chest wall and transient rise of HR. So leads to –</a:t>
            </a:r>
          </a:p>
          <a:p>
            <a:pPr>
              <a:buNone/>
            </a:pPr>
            <a:endParaRPr lang="en-US" dirty="0" smtClean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 Increased murmur of MS, MR and </a:t>
            </a:r>
            <a:r>
              <a:rPr lang="en-US" dirty="0" err="1" smtClean="0">
                <a:latin typeface="Bookman Old Style" panose="02050604050505020204" pitchFamily="18" charset="0"/>
              </a:rPr>
              <a:t>austin</a:t>
            </a:r>
            <a:r>
              <a:rPr lang="en-US" dirty="0" smtClean="0">
                <a:latin typeface="Bookman Old Style" panose="02050604050505020204" pitchFamily="18" charset="0"/>
              </a:rPr>
              <a:t> flint murmur of AR</a:t>
            </a:r>
          </a:p>
          <a:p>
            <a:pPr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Early appearance of click and systolic murmur of MVP due to increase HR.(increase HR &amp; </a:t>
            </a:r>
            <a:r>
              <a:rPr lang="en-US" dirty="0" err="1" smtClean="0">
                <a:latin typeface="Bookman Old Style" panose="02050604050505020204" pitchFamily="18" charset="0"/>
              </a:rPr>
              <a:t>inotropism</a:t>
            </a:r>
            <a:r>
              <a:rPr lang="en-US" dirty="0" smtClean="0">
                <a:latin typeface="Bookman Old Style" panose="02050604050505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16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Sitting up and leaning forward</a:t>
            </a:r>
            <a:r>
              <a:rPr 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 causes more closeness of base of heart to chest wall so AR and PR murmurs more </a:t>
            </a:r>
            <a:r>
              <a:rPr 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readly</a:t>
            </a:r>
            <a:r>
              <a:rPr 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audible</a:t>
            </a:r>
          </a:p>
          <a:p>
            <a:pPr>
              <a:buNone/>
            </a:pPr>
            <a:endParaRPr lang="en-US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PRONE POSITION &amp; KNEE CHEST POSITION</a:t>
            </a:r>
          </a:p>
          <a:p>
            <a:pPr>
              <a:buNone/>
            </a:pPr>
            <a:r>
              <a:rPr lang="en-US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Bring heart close to chest wall making pericardial rub more prominent</a:t>
            </a:r>
            <a:endParaRPr lang="en-US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VALSALVA MANEUVER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Described in 1704 –Antonio Maria </a:t>
            </a:r>
            <a:r>
              <a:rPr lang="en-IN" dirty="0" err="1" smtClean="0"/>
              <a:t>Valsalva</a:t>
            </a:r>
            <a:endParaRPr lang="en-IN" dirty="0" smtClean="0"/>
          </a:p>
          <a:p>
            <a:endParaRPr lang="en-IN" dirty="0" smtClean="0"/>
          </a:p>
          <a:p>
            <a:r>
              <a:rPr lang="en-US" dirty="0"/>
              <a:t>Relatively deep inspiration followed by forced exhalation against a closed glottis for 10 to 20 </a:t>
            </a:r>
            <a:r>
              <a:rPr lang="en-US" dirty="0" smtClean="0"/>
              <a:t>seconds</a:t>
            </a:r>
          </a:p>
          <a:p>
            <a:endParaRPr lang="en-US" dirty="0" smtClean="0"/>
          </a:p>
          <a:p>
            <a:pPr marL="365125" indent="-255588">
              <a:buNone/>
              <a:defRPr/>
            </a:pPr>
            <a:r>
              <a:rPr lang="en-US" u="sng" dirty="0"/>
              <a:t>Manometer method:</a:t>
            </a:r>
          </a:p>
          <a:p>
            <a:pPr marL="365125" indent="-255588">
              <a:buNone/>
              <a:defRPr/>
            </a:pPr>
            <a:r>
              <a:rPr lang="en-US" dirty="0"/>
              <a:t>Patient blows into the mercury manometer and maintains 40 mmHg for 15 seconds</a:t>
            </a:r>
          </a:p>
          <a:p>
            <a:endParaRPr lang="en-US" dirty="0" smtClean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299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VALSALVA EQUALENTS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125" indent="-255588">
              <a:buNone/>
              <a:defRPr/>
            </a:pPr>
            <a:r>
              <a:rPr lang="en-US" dirty="0"/>
              <a:t>Patient pushes back against examiner’s hand which is pressed downward on mid abdomen. </a:t>
            </a:r>
            <a:endParaRPr lang="en-US" dirty="0" smtClean="0"/>
          </a:p>
          <a:p>
            <a:pPr marL="365125" indent="-255588">
              <a:buNone/>
              <a:defRPr/>
            </a:pPr>
            <a:endParaRPr lang="en-US" dirty="0"/>
          </a:p>
          <a:p>
            <a:pPr marL="365125" indent="-255588">
              <a:buNone/>
              <a:defRPr/>
            </a:pPr>
            <a:r>
              <a:rPr lang="en-US" dirty="0" smtClean="0"/>
              <a:t>Caution </a:t>
            </a:r>
            <a:r>
              <a:rPr lang="en-US" dirty="0"/>
              <a:t>: Not to be performed in IHD as it will reduce Coronary Blood Flow</a:t>
            </a:r>
            <a:r>
              <a:rPr lang="en-US" dirty="0" smtClean="0"/>
              <a:t>.</a:t>
            </a:r>
            <a:endParaRPr lang="en-US" dirty="0"/>
          </a:p>
          <a:p>
            <a:pPr marL="365125" indent="-255588">
              <a:buNone/>
              <a:defRPr/>
            </a:pPr>
            <a:endParaRPr lang="en-US" dirty="0" smtClean="0"/>
          </a:p>
          <a:p>
            <a:pPr marL="365125" indent="-255588">
              <a:buNone/>
              <a:defRPr/>
            </a:pPr>
            <a:r>
              <a:rPr lang="en-US" dirty="0" smtClean="0"/>
              <a:t>It consists of</a:t>
            </a:r>
            <a:r>
              <a:rPr lang="en-US" b="1" dirty="0" smtClean="0"/>
              <a:t> 4 phases</a:t>
            </a:r>
          </a:p>
          <a:p>
            <a:pPr marL="365125" indent="-255588">
              <a:buNone/>
              <a:defRPr/>
            </a:pPr>
            <a:r>
              <a:rPr lang="en-US" dirty="0" smtClean="0"/>
              <a:t>Clinically phase 1 and 3 are not perceptible at bedside</a:t>
            </a:r>
          </a:p>
          <a:p>
            <a:pPr marL="365125" indent="-255588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PHASES OF VALSALVA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PHASE 1-</a:t>
            </a:r>
            <a:r>
              <a:rPr lang="en-US" dirty="0"/>
              <a:t>due to increase in intra thoracic pressure there is transient rise in LV output and systemic arterial pressure but there occurs fall in </a:t>
            </a:r>
            <a:r>
              <a:rPr lang="en-US" dirty="0" smtClean="0"/>
              <a:t>HR</a:t>
            </a:r>
          </a:p>
          <a:p>
            <a:endParaRPr lang="en-US" dirty="0"/>
          </a:p>
          <a:p>
            <a:r>
              <a:rPr lang="en-US" b="1" dirty="0" smtClean="0"/>
              <a:t>PHASE </a:t>
            </a:r>
            <a:r>
              <a:rPr lang="en-US" b="1" dirty="0"/>
              <a:t>2(stain phase)- </a:t>
            </a:r>
            <a:r>
              <a:rPr lang="en-US" dirty="0"/>
              <a:t>decrease in venous return first to right then to left leads to decrease in systolic, diastolic and pulse pressure and reflex tachycardia</a:t>
            </a:r>
          </a:p>
        </p:txBody>
      </p:sp>
    </p:spTree>
    <p:extLst>
      <p:ext uri="{BB962C8B-B14F-4D97-AF65-F5344CB8AC3E}">
        <p14:creationId xmlns:p14="http://schemas.microsoft.com/office/powerpoint/2010/main" val="33509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PHASES OF VALSALVA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PHASE 3- </a:t>
            </a:r>
            <a:r>
              <a:rPr lang="en-US" dirty="0"/>
              <a:t>cessation of staining result in-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        </a:t>
            </a:r>
            <a:r>
              <a:rPr lang="en-US" dirty="0" smtClean="0"/>
              <a:t>  </a:t>
            </a:r>
            <a:r>
              <a:rPr lang="en-US" dirty="0"/>
              <a:t>sudden increase in systemic venous return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          but transient decrease in arterial pressure due to fall in intra-thoracic </a:t>
            </a:r>
            <a:r>
              <a:rPr lang="en-US" dirty="0" smtClean="0"/>
              <a:t>pressure</a:t>
            </a:r>
          </a:p>
          <a:p>
            <a:pPr>
              <a:buFont typeface="Wingdings" pitchFamily="2" charset="2"/>
              <a:buChar char="ü"/>
              <a:defRPr/>
            </a:pPr>
            <a:endParaRPr lang="en-US" dirty="0"/>
          </a:p>
          <a:p>
            <a:pPr>
              <a:buFont typeface="Wingdings" pitchFamily="2" charset="2"/>
              <a:buChar char="§"/>
              <a:defRPr/>
            </a:pPr>
            <a:r>
              <a:rPr lang="en-US" b="1" dirty="0"/>
              <a:t>PHASE 4</a:t>
            </a:r>
            <a:r>
              <a:rPr lang="en-US" dirty="0"/>
              <a:t>- return to pre </a:t>
            </a:r>
            <a:r>
              <a:rPr lang="en-US" dirty="0" err="1"/>
              <a:t>valsalva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  </a:t>
            </a:r>
            <a:r>
              <a:rPr lang="en-US" dirty="0" smtClean="0"/>
              <a:t>        </a:t>
            </a:r>
            <a:r>
              <a:rPr lang="en-US" dirty="0"/>
              <a:t>a transient overshoot of systemic arterial pressure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          Reflex </a:t>
            </a:r>
            <a:r>
              <a:rPr lang="en-US" dirty="0"/>
              <a:t>bradycardia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" y="0"/>
            <a:ext cx="11671069" cy="6857999"/>
          </a:xfrm>
        </p:spPr>
      </p:pic>
    </p:spTree>
    <p:extLst>
      <p:ext uri="{BB962C8B-B14F-4D97-AF65-F5344CB8AC3E}">
        <p14:creationId xmlns:p14="http://schemas.microsoft.com/office/powerpoint/2010/main" val="21949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70611"/>
              </p:ext>
            </p:extLst>
          </p:nvPr>
        </p:nvGraphicFramePr>
        <p:xfrm>
          <a:off x="2865120" y="3254375"/>
          <a:ext cx="6096000" cy="360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207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BP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HR</a:t>
                      </a:r>
                      <a:endParaRPr lang="en-US" sz="1800" dirty="0"/>
                    </a:p>
                  </a:txBody>
                  <a:tcPr/>
                </a:tc>
              </a:tr>
              <a:tr h="7207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DECREASE</a:t>
                      </a:r>
                      <a:endParaRPr lang="en-US" sz="1800" dirty="0"/>
                    </a:p>
                  </a:txBody>
                  <a:tcPr/>
                </a:tc>
              </a:tr>
              <a:tr h="7207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DECREASE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INCRESAE</a:t>
                      </a:r>
                      <a:endParaRPr lang="en-US" sz="1800" dirty="0"/>
                    </a:p>
                  </a:txBody>
                  <a:tcPr/>
                </a:tc>
              </a:tr>
              <a:tr h="7207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DECREASE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INCREASE</a:t>
                      </a:r>
                      <a:endParaRPr lang="en-US" sz="1800" dirty="0"/>
                    </a:p>
                  </a:txBody>
                  <a:tcPr/>
                </a:tc>
              </a:tr>
              <a:tr h="7207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DECREASE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72" y="0"/>
            <a:ext cx="8520113" cy="209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0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EFFECTS ON MURMUR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PHASE 2–as stroke volume fall - there is decrease in –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dirty="0" smtClean="0"/>
              <a:t>         systolic murmur of AS, PS, MR, TR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dirty="0" smtClean="0"/>
              <a:t>          diastolic murmur of AR PR MS TS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 smtClean="0"/>
              <a:t>PHASE2- reduction in LV volume and size leads to-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dirty="0" smtClean="0"/>
              <a:t>     increase in systolic murmur of HOCM(increase LVOTO)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dirty="0" smtClean="0"/>
              <a:t>     increase in degree of MVP prolapse(louder and early </a:t>
            </a:r>
            <a:r>
              <a:rPr lang="en-US" dirty="0" err="1" smtClean="0"/>
              <a:t>midsystolic</a:t>
            </a:r>
            <a:r>
              <a:rPr lang="en-US" dirty="0" smtClean="0"/>
              <a:t> click and SM in MVP(increase in degree of prolapse)</a:t>
            </a:r>
          </a:p>
        </p:txBody>
      </p:sp>
    </p:spTree>
    <p:extLst>
      <p:ext uri="{BB962C8B-B14F-4D97-AF65-F5344CB8AC3E}">
        <p14:creationId xmlns:p14="http://schemas.microsoft.com/office/powerpoint/2010/main" val="7253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 smtClean="0"/>
              <a:t>PHASE 3- sudden increase in Systemic venous Return leads to increase in right side murmurs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PHASE 4-left side murmur comes to control levels and may transiently increase</a:t>
            </a:r>
          </a:p>
        </p:txBody>
      </p:sp>
    </p:spTree>
    <p:extLst>
      <p:ext uri="{BB962C8B-B14F-4D97-AF65-F5344CB8AC3E}">
        <p14:creationId xmlns:p14="http://schemas.microsoft.com/office/powerpoint/2010/main" val="20078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MECHANISM OF MURMUR PRODUCTION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36" y="2286000"/>
            <a:ext cx="7434066" cy="4022725"/>
          </a:xfrm>
        </p:spPr>
      </p:pic>
      <p:sp>
        <p:nvSpPr>
          <p:cNvPr id="7" name="TextBox 6"/>
          <p:cNvSpPr txBox="1"/>
          <p:nvPr/>
        </p:nvSpPr>
        <p:spPr>
          <a:xfrm>
            <a:off x="3707470" y="1529549"/>
            <a:ext cx="505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TURBULENT BLOOD FLOW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4567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HEART FAILURE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1 and 3 are normal but there is absence of decrease in arterial pressure tracing during phase 2 and overshoot of BP does not occur in phase </a:t>
            </a:r>
            <a:r>
              <a:rPr lang="en-US" dirty="0" smtClean="0"/>
              <a:t>4-</a:t>
            </a:r>
            <a:r>
              <a:rPr lang="en-IN" dirty="0" smtClean="0"/>
              <a:t>since baroreceptors are not activated</a:t>
            </a:r>
          </a:p>
          <a:p>
            <a:endParaRPr lang="en-IN" dirty="0"/>
          </a:p>
          <a:p>
            <a:r>
              <a:rPr lang="en-IN" dirty="0" smtClean="0"/>
              <a:t>SQUARE WAVE RESPONSE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41" y="4331368"/>
            <a:ext cx="6718300" cy="24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MULLERS MANEUVER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>
                <a:ea typeface="Segoe UI Emoji" panose="020B0502040204020203" pitchFamily="34" charset="0"/>
              </a:rPr>
              <a:t>Converse of </a:t>
            </a:r>
            <a:r>
              <a:rPr lang="en-US" dirty="0" err="1">
                <a:ea typeface="Segoe UI Emoji" panose="020B0502040204020203" pitchFamily="34" charset="0"/>
              </a:rPr>
              <a:t>Valsalva</a:t>
            </a:r>
            <a:r>
              <a:rPr lang="en-US" dirty="0">
                <a:ea typeface="Segoe UI Emoji" panose="020B0502040204020203" pitchFamily="34" charset="0"/>
              </a:rPr>
              <a:t> Maneuver</a:t>
            </a:r>
          </a:p>
          <a:p>
            <a:pPr>
              <a:buNone/>
              <a:defRPr/>
            </a:pPr>
            <a:endParaRPr lang="en-US" dirty="0">
              <a:ea typeface="Segoe UI Emoji" panose="020B0502040204020203" pitchFamily="34" charset="0"/>
            </a:endParaRPr>
          </a:p>
          <a:p>
            <a:pPr>
              <a:buNone/>
              <a:defRPr/>
            </a:pPr>
            <a:r>
              <a:rPr lang="en-US" dirty="0">
                <a:ea typeface="Segoe UI Emoji" panose="020B0502040204020203" pitchFamily="34" charset="0"/>
              </a:rPr>
              <a:t>Less frequently employed </a:t>
            </a:r>
          </a:p>
          <a:p>
            <a:pPr>
              <a:buNone/>
              <a:defRPr/>
            </a:pPr>
            <a:endParaRPr lang="en-US" dirty="0">
              <a:ea typeface="Segoe UI Emoji" panose="020B0502040204020203" pitchFamily="34" charset="0"/>
            </a:endParaRPr>
          </a:p>
          <a:p>
            <a:pPr>
              <a:buNone/>
              <a:defRPr/>
            </a:pPr>
            <a:r>
              <a:rPr lang="en-US" dirty="0">
                <a:ea typeface="Segoe UI Emoji" panose="020B0502040204020203" pitchFamily="34" charset="0"/>
              </a:rPr>
              <a:t>Forcibly  inspires while the  nose is held closed and mouth is </a:t>
            </a:r>
            <a:r>
              <a:rPr lang="en-US" dirty="0" smtClean="0">
                <a:ea typeface="Segoe UI Emoji" panose="020B0502040204020203" pitchFamily="34" charset="0"/>
              </a:rPr>
              <a:t>firmly sealed </a:t>
            </a:r>
            <a:r>
              <a:rPr lang="en-US" dirty="0">
                <a:ea typeface="Segoe UI Emoji" panose="020B0502040204020203" pitchFamily="34" charset="0"/>
              </a:rPr>
              <a:t>for about 10 </a:t>
            </a:r>
            <a:r>
              <a:rPr lang="en-US" dirty="0" smtClean="0">
                <a:ea typeface="Segoe UI Emoji" panose="020B0502040204020203" pitchFamily="34" charset="0"/>
              </a:rPr>
              <a:t>sec</a:t>
            </a:r>
            <a:endParaRPr lang="en-US" dirty="0">
              <a:ea typeface="Segoe UI Emoji" panose="020B0502040204020203" pitchFamily="34" charset="0"/>
            </a:endParaRPr>
          </a:p>
          <a:p>
            <a:pPr>
              <a:buNone/>
              <a:defRPr/>
            </a:pPr>
            <a:endParaRPr lang="en-US" b="1" dirty="0">
              <a:ea typeface="Segoe UI Emoji" panose="020B0502040204020203" pitchFamily="34" charset="0"/>
            </a:endParaRPr>
          </a:p>
          <a:p>
            <a:pPr>
              <a:buNone/>
              <a:defRPr/>
            </a:pPr>
            <a:r>
              <a:rPr lang="en-US" b="1" dirty="0">
                <a:ea typeface="Segoe UI Emoji" panose="020B0502040204020203" pitchFamily="34" charset="0"/>
              </a:rPr>
              <a:t> Augments murmur  </a:t>
            </a:r>
            <a:r>
              <a:rPr lang="en-US" dirty="0">
                <a:ea typeface="Segoe UI Emoji" panose="020B0502040204020203" pitchFamily="34" charset="0"/>
              </a:rPr>
              <a:t>and filling sound originating in </a:t>
            </a:r>
            <a:r>
              <a:rPr lang="en-US" b="1" dirty="0">
                <a:ea typeface="Segoe UI Emoji" panose="020B0502040204020203" pitchFamily="34" charset="0"/>
              </a:rPr>
              <a:t>right side of the </a:t>
            </a:r>
            <a:r>
              <a:rPr lang="en-US" b="1" dirty="0" smtClean="0">
                <a:ea typeface="Segoe UI Emoji" panose="020B0502040204020203" pitchFamily="34" charset="0"/>
              </a:rPr>
              <a:t>heart</a:t>
            </a:r>
            <a:endParaRPr lang="en-US" b="1" dirty="0"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ISOMETRIC EXERCISE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66737" indent="-457200"/>
            <a:r>
              <a:rPr lang="en-US" dirty="0" smtClean="0"/>
              <a:t>Handgrip with both hands simultaneously for 20-30sec</a:t>
            </a:r>
          </a:p>
          <a:p>
            <a:pPr marL="566737" indent="-457200"/>
            <a:r>
              <a:rPr lang="en-US" dirty="0" smtClean="0"/>
              <a:t>Use </a:t>
            </a:r>
            <a:r>
              <a:rPr lang="en-US" dirty="0"/>
              <a:t>calibrated handgrip device or tennis ball or rolled up BP cuff.</a:t>
            </a:r>
          </a:p>
          <a:p>
            <a:pPr marL="365125" indent="-255588">
              <a:buNone/>
            </a:pPr>
            <a:r>
              <a:rPr lang="en-US" dirty="0"/>
              <a:t>Measure the maximum </a:t>
            </a:r>
            <a:r>
              <a:rPr lang="en-US" dirty="0" smtClean="0"/>
              <a:t>effort</a:t>
            </a:r>
          </a:p>
          <a:p>
            <a:pPr marL="365125" indent="-255588">
              <a:buNone/>
            </a:pPr>
            <a:endParaRPr lang="en-US" dirty="0"/>
          </a:p>
          <a:p>
            <a:pPr marL="365125" indent="-255588">
              <a:buNone/>
            </a:pPr>
            <a:r>
              <a:rPr lang="en-US" dirty="0"/>
              <a:t>Patient exerts 70 – 100% of this maximum for about 30 seconds</a:t>
            </a:r>
          </a:p>
          <a:p>
            <a:pPr marL="365125" indent="-255588">
              <a:buNone/>
            </a:pPr>
            <a:r>
              <a:rPr lang="en-US" b="1" dirty="0" smtClean="0"/>
              <a:t>CAUTION:</a:t>
            </a:r>
            <a:endParaRPr lang="en-US" b="1" dirty="0"/>
          </a:p>
          <a:p>
            <a:pPr marL="365125" indent="-255588">
              <a:buNone/>
            </a:pPr>
            <a:r>
              <a:rPr lang="en-US" dirty="0" err="1"/>
              <a:t>Valsalva</a:t>
            </a:r>
            <a:r>
              <a:rPr lang="en-US" dirty="0"/>
              <a:t> maneuver during handgrip should be </a:t>
            </a:r>
            <a:r>
              <a:rPr lang="en-US" dirty="0" smtClean="0"/>
              <a:t>avoided</a:t>
            </a:r>
          </a:p>
          <a:p>
            <a:r>
              <a:rPr lang="en-US" dirty="0"/>
              <a:t>Avoid in those with ventricular arrhythmias and myocardial ischemia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Contraindicated</a:t>
            </a:r>
            <a:r>
              <a:rPr lang="en-US" dirty="0"/>
              <a:t> in recent myocardial infarction, uncontrolled hypertension, cerebrovascular disease, suspected aortic dissection</a:t>
            </a:r>
          </a:p>
          <a:p>
            <a:pPr marL="365125" indent="-255588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60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ISOMETRIC EXERCISE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Hemodynamic changes:</a:t>
            </a:r>
          </a:p>
          <a:p>
            <a:pPr>
              <a:buNone/>
            </a:pPr>
            <a:r>
              <a:rPr lang="en-US" dirty="0"/>
              <a:t>Significant increase </a:t>
            </a:r>
            <a:r>
              <a:rPr lang="en-US" dirty="0" smtClean="0"/>
              <a:t>in SVR</a:t>
            </a:r>
            <a:endParaRPr lang="en-US" dirty="0"/>
          </a:p>
          <a:p>
            <a:pPr>
              <a:buNone/>
            </a:pPr>
            <a:r>
              <a:rPr lang="en-US" dirty="0"/>
              <a:t>	Arterial pressure</a:t>
            </a:r>
          </a:p>
          <a:p>
            <a:pPr>
              <a:buNone/>
            </a:pPr>
            <a:r>
              <a:rPr lang="en-US" dirty="0"/>
              <a:t>	Heart rate</a:t>
            </a:r>
          </a:p>
          <a:p>
            <a:pPr>
              <a:buNone/>
            </a:pPr>
            <a:r>
              <a:rPr lang="en-US" dirty="0"/>
              <a:t>	LV filling pressure</a:t>
            </a:r>
          </a:p>
          <a:p>
            <a:pPr>
              <a:buNone/>
            </a:pPr>
            <a:r>
              <a:rPr lang="en-US" dirty="0"/>
              <a:t>	LV  size</a:t>
            </a:r>
          </a:p>
        </p:txBody>
      </p:sp>
    </p:spTree>
    <p:extLst>
      <p:ext uri="{BB962C8B-B14F-4D97-AF65-F5344CB8AC3E}">
        <p14:creationId xmlns:p14="http://schemas.microsoft.com/office/powerpoint/2010/main" val="13034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ISOMETRIC EXERCISE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  <a:defRPr/>
            </a:pPr>
            <a:endParaRPr lang="en-US" dirty="0"/>
          </a:p>
          <a:p>
            <a:pPr marL="609600" indent="-609600">
              <a:buFontTx/>
              <a:buAutoNum type="arabicPeriod"/>
              <a:defRPr/>
            </a:pPr>
            <a:r>
              <a:rPr lang="en-US" dirty="0"/>
              <a:t>Systolic Murmur of </a:t>
            </a:r>
            <a:r>
              <a:rPr lang="en-US" dirty="0">
                <a:solidFill>
                  <a:srgbClr val="FF0000"/>
                </a:solidFill>
              </a:rPr>
              <a:t>AS reduced </a:t>
            </a:r>
            <a:r>
              <a:rPr lang="en-US" dirty="0"/>
              <a:t>due to reduced gradient across aortic valve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</a:rPr>
              <a:t>AR , MR , VSD – increased </a:t>
            </a:r>
            <a:r>
              <a:rPr lang="en-US" dirty="0"/>
              <a:t>due to increase systemic vascular resistance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</a:rPr>
              <a:t>MDM of MS – increased </a:t>
            </a:r>
            <a:r>
              <a:rPr lang="en-US" dirty="0"/>
              <a:t>due to Increased CO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dirty="0" err="1"/>
              <a:t>Syst</a:t>
            </a:r>
            <a:r>
              <a:rPr lang="en-US" dirty="0"/>
              <a:t> Murmur of HOCM reduced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dirty="0"/>
              <a:t>MVP murmur + click delayed</a:t>
            </a:r>
          </a:p>
          <a:p>
            <a:pPr marL="609600" indent="-609600">
              <a:buFontTx/>
              <a:buAutoNum type="arabicPeriod"/>
              <a:defRPr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62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CARDIAC CYCLE LENGTH CHANGES POST PVC AND AF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CP-↑ preload will increases ventricular filling and size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Also in addition there is secondary increase in ventricular contractility of new beat and transient increase in arterial pressure.  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37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CARDIAC CYCLE LENGTH CHANGES</a:t>
            </a:r>
          </a:p>
        </p:txBody>
      </p:sp>
      <p:pic>
        <p:nvPicPr>
          <p:cNvPr id="38915" name="Picture 2" descr="C:\Users\desktop\Desktop\Brockenbroug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1939" y="2084832"/>
            <a:ext cx="7429500" cy="4500562"/>
          </a:xfrm>
          <a:noFill/>
        </p:spPr>
      </p:pic>
    </p:spTree>
    <p:extLst>
      <p:ext uri="{BB962C8B-B14F-4D97-AF65-F5344CB8AC3E}">
        <p14:creationId xmlns:p14="http://schemas.microsoft.com/office/powerpoint/2010/main" val="5196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Increased ( L or R vent ejection murmurs )</a:t>
            </a:r>
          </a:p>
          <a:p>
            <a:pPr>
              <a:buNone/>
            </a:pPr>
            <a:r>
              <a:rPr lang="en-US" dirty="0" smtClean="0"/>
              <a:t>	AS</a:t>
            </a:r>
            <a:endParaRPr lang="en-US" dirty="0"/>
          </a:p>
          <a:p>
            <a:pPr>
              <a:buNone/>
            </a:pPr>
            <a:r>
              <a:rPr lang="en-US" dirty="0" smtClean="0"/>
              <a:t>	PS</a:t>
            </a:r>
            <a:endParaRPr lang="en-US" dirty="0"/>
          </a:p>
          <a:p>
            <a:r>
              <a:rPr lang="en-US" dirty="0" smtClean="0"/>
              <a:t>HOCM(there </a:t>
            </a:r>
            <a:r>
              <a:rPr lang="en-US" dirty="0"/>
              <a:t>is </a:t>
            </a:r>
            <a:r>
              <a:rPr lang="en-US" dirty="0" smtClean="0"/>
              <a:t>increase </a:t>
            </a:r>
            <a:r>
              <a:rPr lang="en-US" dirty="0"/>
              <a:t>in SM </a:t>
            </a:r>
            <a:r>
              <a:rPr lang="en-US" dirty="0" smtClean="0"/>
              <a:t>due to increase LVOTO- </a:t>
            </a:r>
            <a:r>
              <a:rPr lang="en-US" dirty="0"/>
              <a:t>known as </a:t>
            </a:r>
            <a:r>
              <a:rPr lang="en-US" b="1" u="sng" dirty="0" smtClean="0"/>
              <a:t>BROKENBROUGH  BRAUNWALD SIGN</a:t>
            </a:r>
            <a:r>
              <a:rPr lang="en-US" u="sng" dirty="0" smtClean="0"/>
              <a:t>)</a:t>
            </a:r>
          </a:p>
          <a:p>
            <a:r>
              <a:rPr lang="en-US" dirty="0" smtClean="0"/>
              <a:t>MS click and late SM of MVP are delayed</a:t>
            </a:r>
            <a:endParaRPr lang="en-US" dirty="0"/>
          </a:p>
          <a:p>
            <a:pPr>
              <a:buNone/>
            </a:pPr>
            <a:r>
              <a:rPr lang="en-US" dirty="0"/>
              <a:t>No change for MR , TR </a:t>
            </a:r>
            <a:r>
              <a:rPr lang="en-US" dirty="0" smtClean="0"/>
              <a:t> or VSD </a:t>
            </a:r>
            <a:endParaRPr lang="en-US" dirty="0"/>
          </a:p>
          <a:p>
            <a:pPr>
              <a:buNone/>
            </a:pPr>
            <a:r>
              <a:rPr lang="en-US" dirty="0"/>
              <a:t>DM of AR increases due to transient rise in arterial pressure </a:t>
            </a:r>
          </a:p>
          <a:p>
            <a:pPr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50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AMYLNITRITE INHALATION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rtlCol="0">
            <a:normAutofit fontScale="92500" lnSpcReduction="20000"/>
          </a:bodyPr>
          <a:lstStyle/>
          <a:p>
            <a:pPr>
              <a:buNone/>
              <a:defRPr/>
            </a:pPr>
            <a:r>
              <a:rPr lang="en-US" sz="4000" b="1" dirty="0"/>
              <a:t>Inhalation of Amyl Nitrate</a:t>
            </a:r>
          </a:p>
          <a:p>
            <a:pPr>
              <a:buNone/>
              <a:defRPr/>
            </a:pPr>
            <a:r>
              <a:rPr lang="en-US" sz="3500" dirty="0">
                <a:cs typeface="Times New Roman" pitchFamily="18" charset="0"/>
              </a:rPr>
              <a:t>Crush ampoule in </a:t>
            </a:r>
            <a:r>
              <a:rPr lang="en-US" sz="3500" dirty="0" smtClean="0">
                <a:cs typeface="Times New Roman" pitchFamily="18" charset="0"/>
              </a:rPr>
              <a:t>towel and take </a:t>
            </a:r>
            <a:r>
              <a:rPr lang="en-US" sz="3500" dirty="0">
                <a:cs typeface="Times New Roman" pitchFamily="18" charset="0"/>
              </a:rPr>
              <a:t>3-4 deep breaths over 10 – 15 </a:t>
            </a:r>
            <a:r>
              <a:rPr lang="en-US" sz="3500" dirty="0" err="1">
                <a:cs typeface="Times New Roman" pitchFamily="18" charset="0"/>
              </a:rPr>
              <a:t>secs</a:t>
            </a:r>
            <a:endParaRPr lang="en-US" sz="3500" dirty="0"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500" dirty="0"/>
              <a:t>Changes observed-</a:t>
            </a:r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en-US" sz="3500" dirty="0"/>
              <a:t> </a:t>
            </a:r>
            <a:r>
              <a:rPr lang="en-US" sz="3500" i="1" dirty="0"/>
              <a:t>&lt; 30 </a:t>
            </a:r>
            <a:r>
              <a:rPr lang="en-US" sz="3500" i="1" dirty="0" err="1"/>
              <a:t>secs</a:t>
            </a:r>
            <a:r>
              <a:rPr lang="en-US" sz="3500" i="1" dirty="0"/>
              <a:t> : Systemic </a:t>
            </a:r>
            <a:r>
              <a:rPr lang="en-US" sz="3500" i="1" dirty="0" smtClean="0"/>
              <a:t>vasodilatation-&gt;</a:t>
            </a:r>
            <a:r>
              <a:rPr lang="en-US" sz="3500" i="1" dirty="0" smtClean="0">
                <a:solidFill>
                  <a:srgbClr val="FF0000"/>
                </a:solidFill>
              </a:rPr>
              <a:t>decrease SVR</a:t>
            </a:r>
            <a:endParaRPr lang="en-US" sz="3500" i="1" dirty="0">
              <a:solidFill>
                <a:srgbClr val="FF0000"/>
              </a:solidFill>
            </a:endParaRPr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en-US" sz="3500" i="1" dirty="0"/>
              <a:t> 30 – 60 </a:t>
            </a:r>
            <a:r>
              <a:rPr lang="en-US" sz="3500" i="1" dirty="0" err="1"/>
              <a:t>secs</a:t>
            </a:r>
            <a:r>
              <a:rPr lang="en-US" sz="3500" i="1" dirty="0"/>
              <a:t> : increase HR &amp; CO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en-US" sz="3500" dirty="0"/>
              <a:t>However majority of </a:t>
            </a:r>
            <a:r>
              <a:rPr lang="en-US" sz="3500" dirty="0" err="1" smtClean="0"/>
              <a:t>auscultatory</a:t>
            </a:r>
            <a:r>
              <a:rPr lang="en-US" sz="3500" dirty="0" smtClean="0"/>
              <a:t> </a:t>
            </a:r>
            <a:r>
              <a:rPr lang="en-US" sz="3500" dirty="0"/>
              <a:t>changes are observed in first 30 sec</a:t>
            </a:r>
          </a:p>
        </p:txBody>
      </p:sp>
    </p:spTree>
    <p:extLst>
      <p:ext uri="{BB962C8B-B14F-4D97-AF65-F5344CB8AC3E}">
        <p14:creationId xmlns:p14="http://schemas.microsoft.com/office/powerpoint/2010/main" val="8666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Due to increase in CO-increase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dirty="0" smtClean="0"/>
              <a:t>      SM of AS and PS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dirty="0" smtClean="0"/>
              <a:t>      SM of TR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dirty="0" smtClean="0"/>
              <a:t>      All functional SM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dirty="0" smtClean="0"/>
              <a:t>      DM of MS and TS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dirty="0" smtClean="0"/>
              <a:t>      DM of PR</a:t>
            </a:r>
          </a:p>
        </p:txBody>
      </p:sp>
    </p:spTree>
    <p:extLst>
      <p:ext uri="{BB962C8B-B14F-4D97-AF65-F5344CB8AC3E}">
        <p14:creationId xmlns:p14="http://schemas.microsoft.com/office/powerpoint/2010/main" val="25548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531376"/>
            <a:ext cx="10972800" cy="5547519"/>
          </a:xfrm>
        </p:spPr>
      </p:pic>
    </p:spTree>
    <p:extLst>
      <p:ext uri="{BB962C8B-B14F-4D97-AF65-F5344CB8AC3E}">
        <p14:creationId xmlns:p14="http://schemas.microsoft.com/office/powerpoint/2010/main" val="40964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 smtClean="0"/>
              <a:t>Due to decrease in SVR following murmur are decreased-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 smtClean="0"/>
              <a:t>       SM of MR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 smtClean="0"/>
              <a:t>       DM and </a:t>
            </a:r>
            <a:r>
              <a:rPr lang="en-US" sz="2400" dirty="0" err="1" smtClean="0"/>
              <a:t>austin</a:t>
            </a:r>
            <a:r>
              <a:rPr lang="en-US" sz="2400" dirty="0" smtClean="0"/>
              <a:t> flint murmur of AR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 smtClean="0"/>
              <a:t>       SM of TOF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b="1" dirty="0" smtClean="0"/>
              <a:t>Due to decrease LV volume and size –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 smtClean="0"/>
              <a:t>     SM of HCM increases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 smtClean="0"/>
              <a:t>     early appearance of MVP click and murmur but       softening of murmur occur due to decrease resistance to LV resistance</a:t>
            </a:r>
          </a:p>
          <a:p>
            <a:pPr>
              <a:buNone/>
              <a:defRPr/>
            </a:pPr>
            <a:r>
              <a:rPr lang="en-US" sz="2400" dirty="0" smtClean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7379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METHOXAMINE &amp; PHENYLEPHRINE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  <a:defRPr/>
            </a:pPr>
            <a:r>
              <a:rPr lang="en-US" b="1" dirty="0"/>
              <a:t>Opposite effect of Amyl Nitrate</a:t>
            </a:r>
          </a:p>
          <a:p>
            <a:pPr>
              <a:buNone/>
              <a:defRPr/>
            </a:pPr>
            <a:r>
              <a:rPr lang="en-US" dirty="0"/>
              <a:t>Phenylephrine - due to short duration of action</a:t>
            </a:r>
          </a:p>
          <a:p>
            <a:pPr>
              <a:buNone/>
              <a:defRPr/>
            </a:pPr>
            <a:r>
              <a:rPr lang="en-US" dirty="0"/>
              <a:t>Systolic pressure elevated by 30 mm Hg </a:t>
            </a:r>
            <a:r>
              <a:rPr lang="en-US" dirty="0" smtClean="0"/>
              <a:t> for </a:t>
            </a:r>
            <a:r>
              <a:rPr lang="en-US" dirty="0"/>
              <a:t>3 to 5 </a:t>
            </a:r>
            <a:r>
              <a:rPr lang="en-US" dirty="0" err="1" smtClean="0"/>
              <a:t>mts</a:t>
            </a:r>
            <a:endParaRPr lang="en-US" dirty="0" smtClean="0"/>
          </a:p>
          <a:p>
            <a:pPr>
              <a:buNone/>
              <a:defRPr/>
            </a:pPr>
            <a:endParaRPr lang="en-US" dirty="0"/>
          </a:p>
          <a:p>
            <a:pPr>
              <a:buNone/>
              <a:defRPr/>
            </a:pPr>
            <a:r>
              <a:rPr lang="en-US" b="1" u="sng" spc="300" dirty="0"/>
              <a:t>EFFECT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Increases </a:t>
            </a:r>
            <a:r>
              <a:rPr lang="en-US" dirty="0"/>
              <a:t>systemic arterial pressure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Reflex Bradycardia , decrease CO, decrease Contractility    </a:t>
            </a:r>
          </a:p>
          <a:p>
            <a:pPr>
              <a:buNone/>
              <a:defRPr/>
            </a:pPr>
            <a:r>
              <a:rPr lang="en-US" dirty="0"/>
              <a:t>Caution : Not to be used in patients with CHF or Systemic hypertension.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70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209799" y="1752600"/>
            <a:ext cx="8862753" cy="43434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400" b="1" dirty="0"/>
              <a:t>↑ BP &amp; SVR ↓ CO &amp; HR – last for 3-5mts</a:t>
            </a:r>
          </a:p>
          <a:p>
            <a:endParaRPr lang="en-US" sz="2400" dirty="0" smtClean="0"/>
          </a:p>
          <a:p>
            <a:r>
              <a:rPr lang="en-US" sz="2400" dirty="0" smtClean="0"/>
              <a:t>AR , MR , VSD , TOF  – Louder</a:t>
            </a:r>
          </a:p>
          <a:p>
            <a:endParaRPr lang="en-US" sz="2400" dirty="0" smtClean="0"/>
          </a:p>
          <a:p>
            <a:r>
              <a:rPr lang="en-US" sz="2400" dirty="0" smtClean="0"/>
              <a:t>SM OF AS, PS and DM of PR and TS -show no changes </a:t>
            </a:r>
          </a:p>
          <a:p>
            <a:endParaRPr lang="en-US" sz="2400" dirty="0" smtClean="0"/>
          </a:p>
          <a:p>
            <a:r>
              <a:rPr lang="en-US" sz="2400" dirty="0" smtClean="0"/>
              <a:t>LV size increases HOCM – Softer</a:t>
            </a:r>
          </a:p>
          <a:p>
            <a:endParaRPr lang="en-US" sz="2400" dirty="0" smtClean="0"/>
          </a:p>
          <a:p>
            <a:r>
              <a:rPr lang="en-US" sz="2400" dirty="0" smtClean="0"/>
              <a:t>Click and Murmur of MVP - Delayed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METHOXAMINE &amp; PHENYLEPHRINE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5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12192000" cy="6248968"/>
          </a:xfrm>
        </p:spPr>
      </p:pic>
    </p:spTree>
    <p:extLst>
      <p:ext uri="{BB962C8B-B14F-4D97-AF65-F5344CB8AC3E}">
        <p14:creationId xmlns:p14="http://schemas.microsoft.com/office/powerpoint/2010/main" val="33175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SYSTOLIC MURMUR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39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3" y="0"/>
            <a:ext cx="11305309" cy="6769036"/>
          </a:xfrm>
        </p:spPr>
      </p:pic>
    </p:spTree>
    <p:extLst>
      <p:ext uri="{BB962C8B-B14F-4D97-AF65-F5344CB8AC3E}">
        <p14:creationId xmlns:p14="http://schemas.microsoft.com/office/powerpoint/2010/main" val="40637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EARLY SYSTOLIC MURMURS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37056"/>
            <a:ext cx="11049000" cy="4904509"/>
          </a:xfrm>
        </p:spPr>
        <p:txBody>
          <a:bodyPr rtlCol="0">
            <a:normAutofit/>
          </a:bodyPr>
          <a:lstStyle/>
          <a:p>
            <a:pPr marL="365760" indent="-256032">
              <a:buNone/>
              <a:defRPr/>
            </a:pPr>
            <a:r>
              <a:rPr lang="en-US" sz="2400" dirty="0"/>
              <a:t>Early systolic murmurs begin with S</a:t>
            </a:r>
            <a:r>
              <a:rPr lang="en-US" sz="2400" baseline="-25000" dirty="0"/>
              <a:t>1</a:t>
            </a:r>
            <a:r>
              <a:rPr lang="en-US" sz="2400" dirty="0"/>
              <a:t> and extend for a variable period of time, ending well before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high pitch ,decrescendo</a:t>
            </a:r>
            <a:r>
              <a:rPr lang="en-US" sz="2400" dirty="0" smtClean="0"/>
              <a:t>)</a:t>
            </a:r>
          </a:p>
          <a:p>
            <a:pPr marL="365760" indent="-256032">
              <a:buNone/>
              <a:defRPr/>
            </a:pPr>
            <a:endParaRPr lang="en-US" sz="2400" baseline="-25000" dirty="0" smtClean="0"/>
          </a:p>
          <a:p>
            <a:pPr marL="365760" indent="-256032">
              <a:buNone/>
              <a:defRPr/>
            </a:pPr>
            <a:endParaRPr lang="en-US" sz="2400" baseline="-25000" dirty="0"/>
          </a:p>
          <a:p>
            <a:pPr marL="365760" indent="-256032">
              <a:buNone/>
              <a:defRPr/>
            </a:pPr>
            <a:r>
              <a:rPr lang="en-US" sz="2400" b="1" baseline="-25000" dirty="0"/>
              <a:t> </a:t>
            </a:r>
            <a:r>
              <a:rPr lang="en-US" sz="2400" b="1" dirty="0"/>
              <a:t>1.  Acute severe mitral regurgitation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sz="2000" dirty="0"/>
              <a:t>Regurgitation  occurs </a:t>
            </a:r>
            <a:r>
              <a:rPr lang="en-US" sz="2000" dirty="0">
                <a:cs typeface="Times New Roman" pitchFamily="18" charset="0"/>
              </a:rPr>
              <a:t>into a normal-sized, relatively noncompliant left atrium and as LV-LA pressure gradient is abolished during late systole, termination of retrograde flow occurs well before S2.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sz="2000" dirty="0"/>
              <a:t>best heard at </a:t>
            </a:r>
            <a:r>
              <a:rPr lang="en-US" sz="2000" dirty="0">
                <a:solidFill>
                  <a:srgbClr val="FF0000"/>
                </a:solidFill>
              </a:rPr>
              <a:t>apical impulse  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sz="2000" dirty="0"/>
              <a:t>Caused by:</a:t>
            </a:r>
          </a:p>
          <a:p>
            <a:pPr marL="621792" lvl="1">
              <a:spcBef>
                <a:spcPts val="324"/>
              </a:spcBef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.  Papillary muscle rupture due to </a:t>
            </a:r>
            <a:r>
              <a:rPr lang="en-US" sz="2000" dirty="0" smtClean="0"/>
              <a:t>ischemia</a:t>
            </a:r>
            <a:endParaRPr lang="en-US" sz="2000" dirty="0"/>
          </a:p>
          <a:p>
            <a:pPr marL="621792" lvl="1">
              <a:spcBef>
                <a:spcPts val="324"/>
              </a:spcBef>
              <a:buNone/>
              <a:defRPr/>
            </a:pPr>
            <a:r>
              <a:rPr lang="en-US" sz="2000" dirty="0"/>
              <a:t>	ii.  Infective </a:t>
            </a:r>
            <a:r>
              <a:rPr lang="en-US" sz="2000" dirty="0" err="1"/>
              <a:t>endocarditis</a:t>
            </a:r>
            <a:r>
              <a:rPr lang="en-US" sz="2000" dirty="0"/>
              <a:t> -</a:t>
            </a:r>
            <a:r>
              <a:rPr lang="en-US" sz="2000" dirty="0">
                <a:cs typeface="Times New Roman" pitchFamily="18" charset="0"/>
              </a:rPr>
              <a:t>destruction of leaflet tissue, </a:t>
            </a:r>
            <a:r>
              <a:rPr lang="en-US" sz="2000" dirty="0" err="1">
                <a:cs typeface="Times New Roman" pitchFamily="18" charset="0"/>
              </a:rPr>
              <a:t>chordal</a:t>
            </a:r>
            <a:r>
              <a:rPr lang="en-US" sz="2000" dirty="0">
                <a:cs typeface="Times New Roman" pitchFamily="18" charset="0"/>
              </a:rPr>
              <a:t> rupture, or both</a:t>
            </a:r>
          </a:p>
          <a:p>
            <a:pPr marL="621792" lvl="1">
              <a:spcBef>
                <a:spcPts val="324"/>
              </a:spcBef>
              <a:buNone/>
              <a:defRPr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844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937" y="2201279"/>
            <a:ext cx="10515600" cy="4351338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buNone/>
              <a:defRPr/>
            </a:pPr>
            <a:r>
              <a:rPr lang="en-US" dirty="0">
                <a:cs typeface="Times New Roman" pitchFamily="18" charset="0"/>
              </a:rPr>
              <a:t>iii.</a:t>
            </a:r>
            <a:r>
              <a:rPr lang="en-US" spc="300" dirty="0">
                <a:cs typeface="Times New Roman" pitchFamily="18" charset="0"/>
              </a:rPr>
              <a:t>  Rupture of the </a:t>
            </a:r>
            <a:r>
              <a:rPr lang="en-US" spc="300" dirty="0" err="1">
                <a:cs typeface="Times New Roman" pitchFamily="18" charset="0"/>
              </a:rPr>
              <a:t>chordae</a:t>
            </a:r>
            <a:r>
              <a:rPr lang="en-US" spc="300" dirty="0">
                <a:cs typeface="Times New Roman" pitchFamily="18" charset="0"/>
              </a:rPr>
              <a:t> </a:t>
            </a:r>
            <a:r>
              <a:rPr lang="en-US" spc="300" dirty="0" err="1">
                <a:cs typeface="Times New Roman" pitchFamily="18" charset="0"/>
              </a:rPr>
              <a:t>tendineae</a:t>
            </a:r>
            <a:r>
              <a:rPr lang="en-US" spc="300" dirty="0">
                <a:cs typeface="Times New Roman" pitchFamily="18" charset="0"/>
              </a:rPr>
              <a:t> in </a:t>
            </a:r>
            <a:r>
              <a:rPr lang="en-US" spc="300" dirty="0" err="1">
                <a:cs typeface="Times New Roman" pitchFamily="18" charset="0"/>
              </a:rPr>
              <a:t>myxomatous</a:t>
            </a:r>
            <a:r>
              <a:rPr lang="en-US" spc="300" dirty="0">
                <a:cs typeface="Times New Roman" pitchFamily="18" charset="0"/>
              </a:rPr>
              <a:t> mitral valve disease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pc="300" dirty="0">
                <a:cs typeface="Times New Roman" pitchFamily="18" charset="0"/>
              </a:rPr>
              <a:t>iv.  Blunt chest wall trauma-papillary muscle contusion and rupture, </a:t>
            </a:r>
            <a:r>
              <a:rPr lang="en-US" spc="300" dirty="0" err="1">
                <a:cs typeface="Times New Roman" pitchFamily="18" charset="0"/>
              </a:rPr>
              <a:t>chordal</a:t>
            </a:r>
            <a:r>
              <a:rPr lang="en-US" spc="300" dirty="0">
                <a:cs typeface="Times New Roman" pitchFamily="18" charset="0"/>
              </a:rPr>
              <a:t> detachment, or leaflet avulsion.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pc="300" dirty="0">
              <a:cs typeface="Times New Roman" pitchFamily="18" charset="0"/>
            </a:endParaRPr>
          </a:p>
          <a:p>
            <a:pPr marL="1371600" indent="-1371600">
              <a:lnSpc>
                <a:spcPct val="80000"/>
              </a:lnSpc>
              <a:buNone/>
              <a:defRPr/>
            </a:pPr>
            <a:r>
              <a:rPr lang="en-US" sz="2400" b="1" spc="300" dirty="0">
                <a:cs typeface="Times New Roman" pitchFamily="18" charset="0"/>
              </a:rPr>
              <a:t>2.Congenital, small ventricular septal defect-</a:t>
            </a:r>
          </a:p>
          <a:p>
            <a:pPr marL="1371600" indent="-1371600">
              <a:lnSpc>
                <a:spcPct val="80000"/>
              </a:lnSpc>
              <a:buNone/>
              <a:defRPr/>
            </a:pPr>
            <a:r>
              <a:rPr lang="en-US" sz="2400" spc="300" dirty="0">
                <a:cs typeface="Times New Roman" pitchFamily="18" charset="0"/>
              </a:rPr>
              <a:t>             ventricular size decrease and septum thickness increases which seals off </a:t>
            </a:r>
            <a:r>
              <a:rPr lang="en-US" sz="2400" spc="300" dirty="0" smtClean="0">
                <a:cs typeface="Times New Roman" pitchFamily="18" charset="0"/>
              </a:rPr>
              <a:t>defect</a:t>
            </a:r>
            <a:endParaRPr lang="en-US" sz="2400" spc="3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indent="-1371600">
              <a:lnSpc>
                <a:spcPct val="80000"/>
              </a:lnSpc>
              <a:buNone/>
              <a:defRPr/>
            </a:pPr>
            <a:r>
              <a:rPr lang="en-US" b="1" spc="300" dirty="0">
                <a:cs typeface="Times New Roman" pitchFamily="18" charset="0"/>
              </a:rPr>
              <a:t>3. VSD with high PA pressure-</a:t>
            </a:r>
          </a:p>
          <a:p>
            <a:pPr marL="1371600" indent="-1371600">
              <a:lnSpc>
                <a:spcPct val="80000"/>
              </a:lnSpc>
              <a:buNone/>
              <a:defRPr/>
            </a:pPr>
            <a:r>
              <a:rPr lang="en-US" spc="300" dirty="0">
                <a:cs typeface="Times New Roman" pitchFamily="18" charset="0"/>
              </a:rPr>
              <a:t>             high pulmonary resistance will decrease the late shunting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64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MIDSYSTOLIC (EJECTION) MURMURS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3200" dirty="0" smtClean="0"/>
              <a:t>Begin </a:t>
            </a:r>
            <a:r>
              <a:rPr lang="en-US" sz="3200" dirty="0"/>
              <a:t>at a short interval following S</a:t>
            </a:r>
            <a:r>
              <a:rPr lang="en-US" sz="3200" baseline="-25000" dirty="0"/>
              <a:t>1</a:t>
            </a:r>
            <a:r>
              <a:rPr lang="en-US" sz="3200" dirty="0"/>
              <a:t>, end before S</a:t>
            </a:r>
            <a:r>
              <a:rPr lang="en-US" sz="3200" baseline="-25000" dirty="0"/>
              <a:t>2</a:t>
            </a:r>
            <a:r>
              <a:rPr lang="en-US" sz="3200" dirty="0"/>
              <a:t> </a:t>
            </a:r>
            <a:endParaRPr lang="en-US" sz="3200" dirty="0" smtClean="0"/>
          </a:p>
          <a:p>
            <a:pPr marL="365760" indent="-256032">
              <a:buFont typeface="Wingdings 3"/>
              <a:buChar char=""/>
              <a:defRPr/>
            </a:pPr>
            <a:endParaRPr lang="en-US" sz="3200" dirty="0">
              <a:latin typeface="Times New Roman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sz="3200" dirty="0" smtClean="0">
                <a:latin typeface="Times New Roman" charset="0"/>
              </a:rPr>
              <a:t>Flow </a:t>
            </a:r>
            <a:r>
              <a:rPr lang="en-US" sz="3200" dirty="0">
                <a:latin typeface="Times New Roman" charset="0"/>
              </a:rPr>
              <a:t>across LV or RV outflow </a:t>
            </a:r>
            <a:r>
              <a:rPr lang="en-US" sz="3200" dirty="0" smtClean="0">
                <a:latin typeface="Times New Roman" charset="0"/>
              </a:rPr>
              <a:t>tract- </a:t>
            </a:r>
            <a:r>
              <a:rPr lang="en-US" sz="3200" dirty="0">
                <a:latin typeface="Times New Roman" charset="0"/>
              </a:rPr>
              <a:t>when flow proceeds , murmur increase </a:t>
            </a:r>
            <a:r>
              <a:rPr lang="en-US" sz="3200" dirty="0" smtClean="0">
                <a:latin typeface="Times New Roman" charset="0"/>
              </a:rPr>
              <a:t>in 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</a:rPr>
              <a:t>crescendo</a:t>
            </a:r>
            <a:r>
              <a:rPr lang="en-US" sz="3200" dirty="0">
                <a:latin typeface="Times New Roman" charset="0"/>
              </a:rPr>
              <a:t> and when it decrease murmur decrease in 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</a:rPr>
              <a:t>decrescendo</a:t>
            </a:r>
            <a:r>
              <a:rPr lang="en-US" sz="3200" dirty="0" smtClean="0">
                <a:latin typeface="Times New Roman" charset="0"/>
              </a:rPr>
              <a:t>.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sz="3200" dirty="0">
              <a:latin typeface="Times New Roman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sz="3200" dirty="0">
                <a:latin typeface="Times New Roman" charset="0"/>
              </a:rPr>
              <a:t>Intensity of murmur depend on </a:t>
            </a:r>
            <a:r>
              <a:rPr lang="en-US" sz="3200" dirty="0" smtClean="0">
                <a:latin typeface="Times New Roman" charset="0"/>
              </a:rPr>
              <a:t>cardiac output</a:t>
            </a:r>
            <a:endParaRPr lang="en-US" sz="3200" dirty="0">
              <a:latin typeface="Times New Roman" charset="0"/>
            </a:endParaRPr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638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44"/>
            <a:ext cx="12319462" cy="6675755"/>
          </a:xfrm>
        </p:spPr>
      </p:pic>
      <p:cxnSp>
        <p:nvCxnSpPr>
          <p:cNvPr id="5" name="Straight Connector 4"/>
          <p:cNvCxnSpPr/>
          <p:nvPr/>
        </p:nvCxnSpPr>
        <p:spPr>
          <a:xfrm>
            <a:off x="7036067" y="2146434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99779" y="3415363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685448" y="5840934"/>
            <a:ext cx="6447313" cy="16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3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indent="-256032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Causes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1792" lvl="1">
              <a:spcBef>
                <a:spcPts val="324"/>
              </a:spcBef>
              <a:buNone/>
              <a:defRPr/>
            </a:pPr>
            <a:r>
              <a:rPr lang="en-US" sz="2800" dirty="0" smtClean="0"/>
              <a:t>1</a:t>
            </a:r>
            <a:r>
              <a:rPr lang="en-US" sz="2800" dirty="0"/>
              <a:t>.  </a:t>
            </a:r>
            <a:r>
              <a:rPr lang="en-US" sz="2800" dirty="0">
                <a:solidFill>
                  <a:srgbClr val="FF0000"/>
                </a:solidFill>
              </a:rPr>
              <a:t>Innocent: </a:t>
            </a:r>
            <a:r>
              <a:rPr lang="en-US" sz="2800" dirty="0"/>
              <a:t>due to flow across normal ventricular outflow tract</a:t>
            </a:r>
          </a:p>
          <a:p>
            <a:pPr marL="621792" lvl="1">
              <a:spcBef>
                <a:spcPts val="324"/>
              </a:spcBef>
              <a:buNone/>
              <a:defRPr/>
            </a:pPr>
            <a:r>
              <a:rPr lang="en-US" sz="2800" dirty="0"/>
              <a:t>2.  </a:t>
            </a:r>
            <a:r>
              <a:rPr lang="en-US" sz="2800" dirty="0">
                <a:solidFill>
                  <a:srgbClr val="FF0000"/>
                </a:solidFill>
              </a:rPr>
              <a:t>Functional: </a:t>
            </a:r>
            <a:r>
              <a:rPr lang="en-US" sz="2800" dirty="0"/>
              <a:t>dilation of aortic root, pulmonary </a:t>
            </a:r>
            <a:r>
              <a:rPr lang="en-US" sz="2800" dirty="0" smtClean="0"/>
              <a:t>trunk or </a:t>
            </a:r>
            <a:r>
              <a:rPr lang="en-US" sz="2800" dirty="0"/>
              <a:t>increase flow into aorta and </a:t>
            </a:r>
            <a:r>
              <a:rPr lang="en-US" sz="2800" dirty="0" smtClean="0"/>
              <a:t>pulmonary </a:t>
            </a:r>
            <a:r>
              <a:rPr lang="en-US" sz="2800" dirty="0"/>
              <a:t>artery</a:t>
            </a:r>
          </a:p>
          <a:p>
            <a:pPr marL="621792" lvl="1">
              <a:spcBef>
                <a:spcPts val="324"/>
              </a:spcBef>
              <a:buNone/>
              <a:defRPr/>
            </a:pPr>
            <a:r>
              <a:rPr lang="en-US" sz="2800" dirty="0"/>
              <a:t>3.   </a:t>
            </a:r>
            <a:r>
              <a:rPr lang="en-US" sz="2800" dirty="0">
                <a:solidFill>
                  <a:srgbClr val="FF0000"/>
                </a:solidFill>
              </a:rPr>
              <a:t>Pathologic</a:t>
            </a:r>
          </a:p>
          <a:p>
            <a:pPr marL="859536" lvl="2">
              <a:buFont typeface="Wingdings 2"/>
              <a:buChar char=""/>
              <a:defRPr/>
            </a:pPr>
            <a:r>
              <a:rPr lang="en-US" sz="2800" dirty="0"/>
              <a:t>are secondary to structural CV </a:t>
            </a:r>
            <a:r>
              <a:rPr lang="en-US" sz="2800" dirty="0" smtClean="0"/>
              <a:t>abnormalities-ventricular outflow obstruction</a:t>
            </a:r>
            <a:endParaRPr lang="en-US" sz="2800" dirty="0"/>
          </a:p>
          <a:p>
            <a:pPr marL="859536" lvl="2">
              <a:buFont typeface="Wingdings 2"/>
              <a:buChar char=""/>
              <a:defRPr/>
            </a:pPr>
            <a:r>
              <a:rPr lang="en-US" sz="2800" dirty="0"/>
              <a:t>e.g.  Aortic stenosis, Hypertrophic cardiomyopathy, Pulmonic stenosis</a:t>
            </a:r>
          </a:p>
        </p:txBody>
      </p:sp>
    </p:spTree>
    <p:extLst>
      <p:ext uri="{BB962C8B-B14F-4D97-AF65-F5344CB8AC3E}">
        <p14:creationId xmlns:p14="http://schemas.microsoft.com/office/powerpoint/2010/main" val="1195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Aortic stenosis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>
                <a:latin typeface="Times New Roman" panose="02020603050405020304" pitchFamily="18" charset="0"/>
              </a:rPr>
              <a:t>Harsh, medium pitch, loudest in aortic area; radiates along the carotid arteries and apex.</a:t>
            </a: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</a:rPr>
              <a:t>Intensity varies directly with CO</a:t>
            </a: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</a:rPr>
              <a:t>Severity varies with murmur may have an early peaking and short duration or late peaking and prolonged duration.</a:t>
            </a:r>
          </a:p>
          <a:p>
            <a:pPr eaLnBrk="1" hangingPunct="1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A/W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parvus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tardus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</a:rPr>
              <a:t>Other conditions which may mimic the murmur of aortic stenosis w/o obstructing flow:</a:t>
            </a:r>
          </a:p>
          <a:p>
            <a:pPr lvl="1" eaLnBrk="1" hangingPunct="1">
              <a:buFontTx/>
              <a:buNone/>
            </a:pPr>
            <a:r>
              <a:rPr lang="en-US" sz="2000" dirty="0">
                <a:latin typeface="Times New Roman" panose="02020603050405020304" pitchFamily="18" charset="0"/>
              </a:rPr>
              <a:t>1.  Aortic sclerosis</a:t>
            </a:r>
          </a:p>
          <a:p>
            <a:pPr lvl="1" eaLnBrk="1" hangingPunct="1">
              <a:buFontTx/>
              <a:buNone/>
            </a:pPr>
            <a:r>
              <a:rPr lang="en-US" sz="2000" dirty="0">
                <a:latin typeface="Times New Roman" panose="02020603050405020304" pitchFamily="18" charset="0"/>
              </a:rPr>
              <a:t>2.  Bicuspid aortic valve</a:t>
            </a:r>
          </a:p>
          <a:p>
            <a:pPr lvl="1" eaLnBrk="1" hangingPunct="1">
              <a:buFontTx/>
              <a:buNone/>
            </a:pPr>
            <a:r>
              <a:rPr lang="en-US" sz="2000" dirty="0">
                <a:latin typeface="Times New Roman" panose="02020603050405020304" pitchFamily="18" charset="0"/>
              </a:rPr>
              <a:t>3.  Dilated aorta</a:t>
            </a:r>
          </a:p>
          <a:p>
            <a:pPr lvl="1" eaLnBrk="1" hangingPunct="1">
              <a:buFontTx/>
              <a:buNone/>
            </a:pPr>
            <a:r>
              <a:rPr lang="en-US" sz="2000" dirty="0">
                <a:latin typeface="Times New Roman" panose="02020603050405020304" pitchFamily="18" charset="0"/>
              </a:rPr>
              <a:t>4.  Increased flow across the valve during systole</a:t>
            </a:r>
          </a:p>
        </p:txBody>
      </p:sp>
    </p:spTree>
    <p:extLst>
      <p:ext uri="{BB962C8B-B14F-4D97-AF65-F5344CB8AC3E}">
        <p14:creationId xmlns:p14="http://schemas.microsoft.com/office/powerpoint/2010/main" val="31401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20" y="1639740"/>
            <a:ext cx="5655280" cy="4811039"/>
          </a:xfrm>
        </p:spPr>
      </p:pic>
      <p:sp>
        <p:nvSpPr>
          <p:cNvPr id="5" name="TextBox 4"/>
          <p:cNvSpPr txBox="1"/>
          <p:nvPr/>
        </p:nvSpPr>
        <p:spPr>
          <a:xfrm>
            <a:off x="6633559" y="5652657"/>
            <a:ext cx="26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2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0" y="1804628"/>
            <a:ext cx="5121442" cy="44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GALLAVERDIN PHENOMENON/HOURGLASS PHENOMENON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 smtClean="0"/>
              <a:t>Noisy </a:t>
            </a:r>
            <a:r>
              <a:rPr lang="en-IN" sz="2800" dirty="0"/>
              <a:t>medium pitch  murmur at base due to turbulence of high velocity jet </a:t>
            </a:r>
            <a:r>
              <a:rPr lang="en-IN" sz="2800" dirty="0" smtClean="0"/>
              <a:t>   and </a:t>
            </a:r>
          </a:p>
          <a:p>
            <a:pPr marL="0" indent="0">
              <a:buNone/>
            </a:pPr>
            <a:r>
              <a:rPr lang="en-IN" sz="2800" dirty="0"/>
              <a:t> </a:t>
            </a:r>
          </a:p>
          <a:p>
            <a:pPr marL="0" indent="0">
              <a:buNone/>
            </a:pPr>
            <a:r>
              <a:rPr lang="en-IN" sz="2800" dirty="0" smtClean="0"/>
              <a:t>High frequency murmur reflected to mitral area (apex) due to periodic wake phenomenon caused by high frequency vibrations of the </a:t>
            </a:r>
            <a:r>
              <a:rPr lang="en-IN" sz="2800" dirty="0" err="1" smtClean="0"/>
              <a:t>fibrocalcific</a:t>
            </a:r>
            <a:r>
              <a:rPr lang="en-IN" sz="2800" dirty="0" smtClean="0"/>
              <a:t> aortic cusps  –  </a:t>
            </a:r>
            <a:r>
              <a:rPr lang="en-IN" sz="2800" b="1" dirty="0" smtClean="0"/>
              <a:t>mimic MR </a:t>
            </a:r>
            <a:r>
              <a:rPr lang="en-IN" sz="2800" dirty="0" smtClean="0"/>
              <a:t>(S2 clear, increase </a:t>
            </a:r>
            <a:r>
              <a:rPr lang="en-IN" sz="2800" dirty="0" err="1" smtClean="0"/>
              <a:t>mr</a:t>
            </a:r>
            <a:r>
              <a:rPr lang="en-IN" sz="2800" dirty="0" smtClean="0"/>
              <a:t> in PVC/AF</a:t>
            </a:r>
            <a:r>
              <a:rPr lang="en-IN" sz="2800" b="1" dirty="0" smtClean="0"/>
              <a:t>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0145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011739"/>
              </p:ext>
            </p:extLst>
          </p:nvPr>
        </p:nvGraphicFramePr>
        <p:xfrm>
          <a:off x="1981200" y="1600200"/>
          <a:ext cx="8229600" cy="497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MR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Aortic area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Apex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Radiation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Neck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Axilla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640121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Shape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Diamond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Holosystolic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Pitch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1737471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Associated signs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Decreased A2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Slow rising and delayed pulse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Ejection click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S4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Narrow pulse pressure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Decreased S1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Laterally displaced diffuse PMI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S3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POST PVC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INCREASES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CHANGE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Isometric Exercise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DECREASES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INCREASES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pPr eaLnBrk="1" fontAlgn="auto" hangingPunct="1"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en-US" sz="1800" b="0" dirty="0" smtClean="0">
                          <a:latin typeface="Tahoma" pitchFamily="34" charset="0"/>
                        </a:rPr>
                        <a:t>Amyl Nitrate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INCREASES</a:t>
                      </a:r>
                      <a:endParaRPr lang="en-US" sz="1800" b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DECREASES</a:t>
                      </a:r>
                      <a:endParaRPr lang="en-US" sz="1800" b="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8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AORTIC STENOSIS -TYPES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90" y="2286000"/>
            <a:ext cx="6197358" cy="4022725"/>
          </a:xfrm>
        </p:spPr>
      </p:pic>
    </p:spTree>
    <p:extLst>
      <p:ext uri="{BB962C8B-B14F-4D97-AF65-F5344CB8AC3E}">
        <p14:creationId xmlns:p14="http://schemas.microsoft.com/office/powerpoint/2010/main" val="25382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370" y="431212"/>
            <a:ext cx="10237430" cy="14996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HYPERTROPHIC CARDIOMYOPATHY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724804"/>
          </a:xfrm>
        </p:spPr>
        <p:txBody>
          <a:bodyPr rtlCol="0">
            <a:no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2600" dirty="0"/>
              <a:t>Loudest b/t left </a:t>
            </a:r>
            <a:r>
              <a:rPr lang="en-US" sz="2600" dirty="0" err="1"/>
              <a:t>sternal</a:t>
            </a:r>
            <a:r>
              <a:rPr lang="en-US" sz="2600" dirty="0"/>
              <a:t> edge and apex;  Grade 2-3/6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600" dirty="0"/>
              <a:t>Does NOT radiate into neck;  carotid upstrokes are brisk and may be </a:t>
            </a:r>
            <a:r>
              <a:rPr lang="en-US" sz="2600" dirty="0" smtClean="0"/>
              <a:t>bifid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sz="2600" b="1" dirty="0"/>
          </a:p>
          <a:p>
            <a:pPr marL="365760" indent="-256032">
              <a:buFont typeface="Wingdings 3"/>
              <a:buChar char=""/>
              <a:defRPr/>
            </a:pPr>
            <a:endParaRPr lang="en-US" sz="2600" b="1" dirty="0"/>
          </a:p>
          <a:p>
            <a:pPr marL="109728" indent="0">
              <a:buNone/>
              <a:defRPr/>
            </a:pPr>
            <a:r>
              <a:rPr lang="en-US" sz="2600" b="1" dirty="0" smtClean="0">
                <a:cs typeface="Times New Roman" pitchFamily="18" charset="0"/>
              </a:rPr>
              <a:t>Factors which increase intensity:</a:t>
            </a:r>
          </a:p>
          <a:p>
            <a:pPr marL="452628" indent="-342900">
              <a:defRPr/>
            </a:pPr>
            <a:r>
              <a:rPr lang="en-US" sz="2600" b="1" dirty="0" smtClean="0">
                <a:cs typeface="Times New Roman" pitchFamily="18" charset="0"/>
              </a:rPr>
              <a:t>Increase LV contractility </a:t>
            </a:r>
            <a:r>
              <a:rPr lang="en-US" sz="2600" dirty="0" smtClean="0">
                <a:cs typeface="Times New Roman" pitchFamily="18" charset="0"/>
              </a:rPr>
              <a:t>:exercise ,catecholamine ,digitalis</a:t>
            </a:r>
            <a:endParaRPr lang="en-US" sz="2600" b="1" dirty="0" smtClean="0">
              <a:cs typeface="Times New Roman" pitchFamily="18" charset="0"/>
            </a:endParaRPr>
          </a:p>
          <a:p>
            <a:pPr marL="452628" indent="-342900">
              <a:defRPr/>
            </a:pPr>
            <a:r>
              <a:rPr lang="en-US" sz="2600" b="1" dirty="0" smtClean="0">
                <a:cs typeface="Times New Roman" pitchFamily="18" charset="0"/>
              </a:rPr>
              <a:t>Decrease ventricular </a:t>
            </a:r>
            <a:r>
              <a:rPr lang="en-US" sz="2600" b="1" dirty="0" err="1" smtClean="0">
                <a:cs typeface="Times New Roman" pitchFamily="18" charset="0"/>
              </a:rPr>
              <a:t>volume</a:t>
            </a:r>
            <a:r>
              <a:rPr lang="en-US" sz="2600" dirty="0" err="1" smtClean="0">
                <a:cs typeface="Times New Roman" pitchFamily="18" charset="0"/>
              </a:rPr>
              <a:t>:valsalva,standing,amyl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nitrates,tachycardia</a:t>
            </a:r>
            <a:endParaRPr lang="en-US" sz="2600" dirty="0" smtClean="0">
              <a:cs typeface="Times New Roman" pitchFamily="18" charset="0"/>
            </a:endParaRPr>
          </a:p>
          <a:p>
            <a:pPr marL="452628" indent="-342900">
              <a:defRPr/>
            </a:pPr>
            <a:r>
              <a:rPr lang="en-US" sz="2600" b="1" dirty="0" smtClean="0">
                <a:cs typeface="Times New Roman" pitchFamily="18" charset="0"/>
              </a:rPr>
              <a:t>Decrease aortic impedance and </a:t>
            </a:r>
            <a:r>
              <a:rPr lang="en-US" sz="2600" b="1" dirty="0" err="1" smtClean="0">
                <a:cs typeface="Times New Roman" pitchFamily="18" charset="0"/>
              </a:rPr>
              <a:t>pressure</a:t>
            </a:r>
            <a:r>
              <a:rPr lang="en-US" sz="2600" dirty="0" err="1" smtClean="0">
                <a:cs typeface="Times New Roman" pitchFamily="18" charset="0"/>
              </a:rPr>
              <a:t>:sustained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handgrip,passive</a:t>
            </a:r>
            <a:r>
              <a:rPr lang="en-US" sz="2600" dirty="0" smtClean="0">
                <a:cs typeface="Times New Roman" pitchFamily="18" charset="0"/>
              </a:rPr>
              <a:t> leg raising </a:t>
            </a:r>
          </a:p>
        </p:txBody>
      </p:sp>
    </p:spTree>
    <p:extLst>
      <p:ext uri="{BB962C8B-B14F-4D97-AF65-F5344CB8AC3E}">
        <p14:creationId xmlns:p14="http://schemas.microsoft.com/office/powerpoint/2010/main" val="25459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72" y="334462"/>
            <a:ext cx="8672362" cy="615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8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331651"/>
              </p:ext>
            </p:extLst>
          </p:nvPr>
        </p:nvGraphicFramePr>
        <p:xfrm>
          <a:off x="1461436" y="810930"/>
          <a:ext cx="8229600" cy="5218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427"/>
                <a:gridCol w="2808973"/>
                <a:gridCol w="2743200"/>
              </a:tblGrid>
              <a:tr h="7454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MANEUVERS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FIXED LVOT-AS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DYNAMIC LVOT-HOCM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74544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/>
                </a:tc>
              </a:tr>
              <a:tr h="7454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RESPIRATION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MUCH CHANGE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MAY INC WITH EXPIRATION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7454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STANDING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DECREASES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INCREASES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7454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SQUATTING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INCREASES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DECREASES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7454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VALSALVA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DECREASES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INCREASES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7454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BROCKENBROUGH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NORMAL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POSITIVE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2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PULMONARY STENOSIS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2126"/>
            <a:ext cx="4157466" cy="4351338"/>
          </a:xfrm>
        </p:spPr>
      </p:pic>
      <p:sp>
        <p:nvSpPr>
          <p:cNvPr id="5" name="TextBox 4"/>
          <p:cNvSpPr txBox="1"/>
          <p:nvPr/>
        </p:nvSpPr>
        <p:spPr>
          <a:xfrm>
            <a:off x="5370022" y="1892126"/>
            <a:ext cx="63176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/>
              <a:t>Murmur brought on by a phasic ejection click: radiates up and left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/>
              <a:t>As severity increases length increases and P2 becomes soft (abruptness of closure reduced ) ,S2 split widens S4.becomes kite like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/>
              <a:t>May engulf A2 and P2 :may confuse with VSD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6806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CHARACTERISTICS OF MURMUR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TIMING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DURATION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INTENSITY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FREQUENCY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CONFIGURATION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TRANSMISSION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DYNAMIC AUSCULTATION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4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92127"/>
            <a:ext cx="4440771" cy="46478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63" y="1828800"/>
            <a:ext cx="4005642" cy="471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OTHER CAUSES OF MSM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 smtClean="0"/>
              <a:t>Dilation of aorta and pulmonary trunk</a:t>
            </a:r>
          </a:p>
          <a:p>
            <a:r>
              <a:rPr lang="en-IN" dirty="0" smtClean="0"/>
              <a:t>Short soft </a:t>
            </a:r>
            <a:r>
              <a:rPr lang="en-IN" dirty="0" err="1" smtClean="0"/>
              <a:t>midsystolic</a:t>
            </a:r>
            <a:r>
              <a:rPr lang="en-IN" dirty="0" smtClean="0"/>
              <a:t> murmur</a:t>
            </a:r>
          </a:p>
          <a:p>
            <a:r>
              <a:rPr lang="en-IN" dirty="0" smtClean="0"/>
              <a:t>Left sided murmur in </a:t>
            </a:r>
            <a:r>
              <a:rPr lang="en-IN" dirty="0" err="1" smtClean="0"/>
              <a:t>marfans</a:t>
            </a:r>
            <a:r>
              <a:rPr lang="en-IN" dirty="0" smtClean="0"/>
              <a:t> syndrome , syphilis</a:t>
            </a:r>
          </a:p>
          <a:p>
            <a:r>
              <a:rPr lang="en-IN" dirty="0" smtClean="0"/>
              <a:t>Right sided murmurs in idiopathic dilation of pulmonary </a:t>
            </a:r>
            <a:r>
              <a:rPr lang="en-IN" dirty="0" err="1" smtClean="0"/>
              <a:t>artery,pulmonary</a:t>
            </a:r>
            <a:r>
              <a:rPr lang="en-IN" dirty="0" smtClean="0"/>
              <a:t> hypertension</a:t>
            </a:r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b="1" dirty="0" smtClean="0"/>
              <a:t>MSM of </a:t>
            </a:r>
            <a:r>
              <a:rPr lang="en-IN" b="1" dirty="0" err="1" smtClean="0"/>
              <a:t>hyperdynamic</a:t>
            </a:r>
            <a:r>
              <a:rPr lang="en-IN" b="1" dirty="0" smtClean="0"/>
              <a:t> circulation</a:t>
            </a:r>
          </a:p>
          <a:p>
            <a:r>
              <a:rPr lang="en-IN" dirty="0" smtClean="0"/>
              <a:t>Normal aorta or pulmonary trunk but increased flow</a:t>
            </a:r>
          </a:p>
          <a:p>
            <a:r>
              <a:rPr lang="en-IN" dirty="0" smtClean="0"/>
              <a:t>Anaemia , pregnancy , fever , thyrotoxicosis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31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OTHER CAUSES OF MSM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 smtClean="0"/>
              <a:t>OS-ASD</a:t>
            </a:r>
          </a:p>
          <a:p>
            <a:r>
              <a:rPr lang="en-IN" sz="2800" dirty="0" smtClean="0"/>
              <a:t>Rapid flow across pulmonary valve to dilated pulmonary trunk</a:t>
            </a:r>
          </a:p>
          <a:p>
            <a:endParaRPr lang="en-IN" sz="2800" dirty="0"/>
          </a:p>
          <a:p>
            <a:endParaRPr lang="en-IN" sz="2800" dirty="0" smtClean="0"/>
          </a:p>
          <a:p>
            <a:pPr marL="0" indent="0">
              <a:buNone/>
            </a:pPr>
            <a:r>
              <a:rPr lang="en-IN" sz="2800" b="1" dirty="0" smtClean="0"/>
              <a:t>Pure AR</a:t>
            </a:r>
          </a:p>
          <a:p>
            <a:r>
              <a:rPr lang="en-IN" sz="2800" dirty="0" smtClean="0"/>
              <a:t>Due to accelerated LV ejection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678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PHYSIOLOGICAL CAUSES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INNOCENT SYSTOLIC MURMUR</a:t>
            </a:r>
          </a:p>
          <a:p>
            <a:pPr lvl="1"/>
            <a:r>
              <a:rPr lang="en-IN" sz="2400" i="1" dirty="0" smtClean="0"/>
              <a:t>Stills murmur</a:t>
            </a:r>
          </a:p>
          <a:p>
            <a:pPr lvl="1"/>
            <a:r>
              <a:rPr lang="en-IN" sz="2400" dirty="0" smtClean="0"/>
              <a:t>Pulmonary mid systolic murmur</a:t>
            </a:r>
          </a:p>
          <a:p>
            <a:pPr lvl="1"/>
            <a:r>
              <a:rPr lang="en-IN" sz="2400" dirty="0" smtClean="0"/>
              <a:t>Peripheral pulmonary systolic murmur</a:t>
            </a:r>
          </a:p>
          <a:p>
            <a:pPr lvl="1"/>
            <a:r>
              <a:rPr lang="en-IN" sz="2400" dirty="0" smtClean="0"/>
              <a:t>Supraclavicular or brachiocephalic systolic murmur</a:t>
            </a:r>
          </a:p>
          <a:p>
            <a:pPr lvl="1"/>
            <a:r>
              <a:rPr lang="en-IN" sz="2400" dirty="0" smtClean="0"/>
              <a:t>Aortic sclerosis</a:t>
            </a:r>
          </a:p>
          <a:p>
            <a:pPr lvl="1"/>
            <a:r>
              <a:rPr lang="en-IN" sz="2400" dirty="0" smtClean="0"/>
              <a:t>Systolic mammary soufflé</a:t>
            </a:r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287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STILLS MURMUR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Short buzzing murmur </a:t>
            </a:r>
            <a:r>
              <a:rPr lang="en-IN" sz="2400" i="1" dirty="0" smtClean="0"/>
              <a:t>twanging of rubber band</a:t>
            </a:r>
          </a:p>
          <a:p>
            <a:endParaRPr lang="en-IN" sz="2400" dirty="0"/>
          </a:p>
          <a:p>
            <a:r>
              <a:rPr lang="en-IN" sz="2400" dirty="0" smtClean="0"/>
              <a:t>Pure medium frequency by periodic vibrations of pulmonic leaflets at their attachment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483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Pulmonary mid systolic murmur and peripheral pulmonary mid systolic murmur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2400" dirty="0"/>
          </a:p>
          <a:p>
            <a:r>
              <a:rPr lang="en-IN" sz="2400" dirty="0" smtClean="0"/>
              <a:t>Angulation and disparity between pulmonary trunk and its branches turbulent flow</a:t>
            </a:r>
          </a:p>
          <a:p>
            <a:endParaRPr lang="en-IN" sz="2400" dirty="0"/>
          </a:p>
          <a:p>
            <a:r>
              <a:rPr lang="en-IN" sz="2400" dirty="0" smtClean="0"/>
              <a:t>Normally disappears with maturity of pulmonary bed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0062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Supraclavicular or brachiocephalic systolic murmur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Aortic origins of major normal brachiocephalic arteries</a:t>
            </a:r>
          </a:p>
          <a:p>
            <a:endParaRPr lang="en-IN" sz="2400" dirty="0" smtClean="0"/>
          </a:p>
          <a:p>
            <a:r>
              <a:rPr lang="en-IN" sz="2400" dirty="0" smtClean="0"/>
              <a:t>Crescendo decrescendo , abrupt onset ,</a:t>
            </a:r>
            <a:r>
              <a:rPr lang="en-IN" sz="2400" dirty="0" err="1" smtClean="0"/>
              <a:t>short,sometimes</a:t>
            </a:r>
            <a:r>
              <a:rPr lang="en-IN" sz="2400" dirty="0" smtClean="0"/>
              <a:t> radiating below clavicle </a:t>
            </a:r>
          </a:p>
          <a:p>
            <a:endParaRPr lang="en-IN" sz="2400" dirty="0" smtClean="0"/>
          </a:p>
          <a:p>
            <a:r>
              <a:rPr lang="en-IN" sz="2400" dirty="0" err="1" smtClean="0"/>
              <a:t>Vs</a:t>
            </a:r>
            <a:r>
              <a:rPr lang="en-IN" sz="2400" dirty="0" smtClean="0"/>
              <a:t> supraclavicular AS –these murmurs are softer below clavicle and decrease with shoulder abduction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913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MAMMARY SOUFFLE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Late pregnancy or </a:t>
            </a:r>
            <a:r>
              <a:rPr lang="en-IN" sz="2400" dirty="0" err="1" smtClean="0"/>
              <a:t>pueperium</a:t>
            </a:r>
            <a:r>
              <a:rPr lang="en-IN" sz="2400" dirty="0" smtClean="0"/>
              <a:t> </a:t>
            </a:r>
          </a:p>
          <a:p>
            <a:r>
              <a:rPr lang="en-IN" sz="2400" dirty="0" smtClean="0"/>
              <a:t>Sometimes continuous louder in systole , distinct gap from S1(time for ejection blood to reach mammary arteries)</a:t>
            </a:r>
          </a:p>
          <a:p>
            <a:endParaRPr lang="en-IN" sz="2400" dirty="0"/>
          </a:p>
          <a:p>
            <a:r>
              <a:rPr lang="en-IN" sz="2400" dirty="0" smtClean="0"/>
              <a:t>2 or 3 RICS/LICS</a:t>
            </a:r>
          </a:p>
          <a:p>
            <a:endParaRPr lang="en-IN" sz="2400" dirty="0"/>
          </a:p>
          <a:p>
            <a:r>
              <a:rPr lang="en-IN" sz="2400" dirty="0" smtClean="0"/>
              <a:t>Light pressure augments murmur becomes continuous firm pressure abolishes murmur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7407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Pansystolic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Holosystolic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) Murmurs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Are pathologic</a:t>
            </a:r>
          </a:p>
          <a:p>
            <a:pPr>
              <a:defRPr/>
            </a:pPr>
            <a:r>
              <a:rPr lang="en-US" dirty="0" smtClean="0"/>
              <a:t>Murmur begins immediately with S1 and continues up to S2</a:t>
            </a:r>
          </a:p>
          <a:p>
            <a:pPr marL="0" indent="0">
              <a:buNone/>
              <a:defRPr/>
            </a:pPr>
            <a:r>
              <a:rPr lang="en-US" dirty="0" smtClean="0"/>
              <a:t>1.  Mitral valve regurgitation</a:t>
            </a:r>
          </a:p>
          <a:p>
            <a:pPr lvl="1">
              <a:defRPr/>
            </a:pPr>
            <a:r>
              <a:rPr lang="en-US" dirty="0" smtClean="0"/>
              <a:t>Loudest at the left ventricular apex</a:t>
            </a:r>
          </a:p>
          <a:p>
            <a:pPr lvl="1">
              <a:defRPr/>
            </a:pPr>
            <a:r>
              <a:rPr lang="en-US" dirty="0" smtClean="0"/>
              <a:t>Radiation reflects the direction of the </a:t>
            </a:r>
            <a:r>
              <a:rPr lang="en-US" dirty="0" err="1" smtClean="0"/>
              <a:t>regurgitant</a:t>
            </a:r>
            <a:r>
              <a:rPr lang="en-US" dirty="0" smtClean="0"/>
              <a:t> jet</a:t>
            </a:r>
          </a:p>
          <a:p>
            <a:pPr lvl="1">
              <a:defRPr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.  To the base of the heart = </a:t>
            </a:r>
            <a:r>
              <a:rPr lang="en-US" dirty="0" err="1" smtClean="0"/>
              <a:t>anterosuperior</a:t>
            </a:r>
            <a:r>
              <a:rPr lang="en-US" dirty="0" smtClean="0"/>
              <a:t> jet (flail posterior leaflet)</a:t>
            </a:r>
          </a:p>
          <a:p>
            <a:pPr lvl="1">
              <a:defRPr/>
            </a:pPr>
            <a:r>
              <a:rPr lang="en-US" dirty="0" smtClean="0"/>
              <a:t>	ii.  To the axilla and back = posterior jet (flail anterior leaflet</a:t>
            </a:r>
          </a:p>
          <a:p>
            <a:pPr lvl="1">
              <a:defRPr/>
            </a:pPr>
            <a:r>
              <a:rPr lang="en-US" dirty="0" smtClean="0"/>
              <a:t>Also usually associated with a systolic thrill, a soft S3, and a short diastolic rumbling (best heard in left lateral decubitus</a:t>
            </a:r>
          </a:p>
          <a:p>
            <a:pPr marL="0" indent="0">
              <a:buNone/>
              <a:defRPr/>
            </a:pPr>
            <a:r>
              <a:rPr lang="en-US" dirty="0" smtClean="0"/>
              <a:t>2.  Tricuspid valve regurgitation</a:t>
            </a:r>
          </a:p>
          <a:p>
            <a:pPr marL="0" indent="0">
              <a:buNone/>
              <a:defRPr/>
            </a:pPr>
            <a:r>
              <a:rPr lang="en-US" dirty="0" smtClean="0"/>
              <a:t>3.  Ventricular septal defect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7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MITRAL REGURGITATION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1" y="2286000"/>
            <a:ext cx="4609195" cy="359197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94" y="2027958"/>
            <a:ext cx="4890210" cy="4022725"/>
          </a:xfrm>
        </p:spPr>
      </p:pic>
    </p:spTree>
    <p:extLst>
      <p:ext uri="{BB962C8B-B14F-4D97-AF65-F5344CB8AC3E}">
        <p14:creationId xmlns:p14="http://schemas.microsoft.com/office/powerpoint/2010/main" val="17296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1. TIMING OF MURMUR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SYSTOLIC MURMUR</a:t>
            </a:r>
          </a:p>
          <a:p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DIASTOLIC MURMUR</a:t>
            </a:r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SUBCLASSIFICATION-EARLY , MID , LATE OR PAN(HOLO)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r>
              <a:rPr lang="en-IN" dirty="0"/>
              <a:t>CONTINUOUS MURMUR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98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TRICUSPID REGURGITATION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LLSB-RA</a:t>
            </a:r>
          </a:p>
          <a:p>
            <a:r>
              <a:rPr lang="en-IN" dirty="0" smtClean="0"/>
              <a:t>RIVERO CARVALLO SIGN – increased RV  ,increase RV volume increased SV velocity of </a:t>
            </a:r>
            <a:r>
              <a:rPr lang="en-IN" dirty="0" err="1" smtClean="0"/>
              <a:t>regurgitant</a:t>
            </a:r>
            <a:r>
              <a:rPr lang="en-IN" dirty="0" smtClean="0"/>
              <a:t> flow </a:t>
            </a:r>
          </a:p>
          <a:p>
            <a:r>
              <a:rPr lang="en-IN" dirty="0" smtClean="0"/>
              <a:t>Sometimes TR heard only during inspiration</a:t>
            </a:r>
          </a:p>
          <a:p>
            <a:endParaRPr lang="en-IN" dirty="0"/>
          </a:p>
          <a:p>
            <a:r>
              <a:rPr lang="en-IN" dirty="0" err="1" smtClean="0"/>
              <a:t>Carvallo</a:t>
            </a:r>
            <a:r>
              <a:rPr lang="en-IN" dirty="0" smtClean="0"/>
              <a:t> sign disappears in RV failure</a:t>
            </a:r>
          </a:p>
        </p:txBody>
      </p:sp>
    </p:spTree>
    <p:extLst>
      <p:ext uri="{BB962C8B-B14F-4D97-AF65-F5344CB8AC3E}">
        <p14:creationId xmlns:p14="http://schemas.microsoft.com/office/powerpoint/2010/main" val="39378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VENTRICULAR SEPTAL DEFECT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Depends on site ,size and gradient </a:t>
            </a:r>
          </a:p>
          <a:p>
            <a:pPr lvl="1"/>
            <a:r>
              <a:rPr lang="en-IN" sz="2400" dirty="0" smtClean="0"/>
              <a:t>Very restrictive VSD –ESM decrescendo pattern</a:t>
            </a:r>
          </a:p>
          <a:p>
            <a:pPr lvl="1"/>
            <a:r>
              <a:rPr lang="en-IN" sz="2400" b="1" dirty="0" smtClean="0"/>
              <a:t>Mod and NR VSD –PSM</a:t>
            </a:r>
          </a:p>
          <a:p>
            <a:pPr lvl="1"/>
            <a:r>
              <a:rPr lang="en-IN" sz="2400" dirty="0" smtClean="0"/>
              <a:t>Sub arterial VSD -1 or 2 LICS similar to PS murmur</a:t>
            </a:r>
          </a:p>
          <a:p>
            <a:pPr lvl="1"/>
            <a:r>
              <a:rPr lang="en-IN" sz="2400" dirty="0" smtClean="0"/>
              <a:t>Septal aneurysm – click with LSM OR PSM with late systolic accentuation</a:t>
            </a:r>
          </a:p>
          <a:p>
            <a:pPr lvl="1"/>
            <a:r>
              <a:rPr lang="en-IN" sz="2400" dirty="0" smtClean="0"/>
              <a:t>Large shunt – MDM</a:t>
            </a:r>
          </a:p>
          <a:p>
            <a:pPr lvl="1"/>
            <a:r>
              <a:rPr lang="en-IN" sz="2400" dirty="0" smtClean="0"/>
              <a:t>NR VSD with PAH – ESM </a:t>
            </a:r>
          </a:p>
          <a:p>
            <a:pPr lvl="1"/>
            <a:r>
              <a:rPr lang="en-IN" sz="2400" dirty="0" smtClean="0"/>
              <a:t>PSM absent in </a:t>
            </a:r>
            <a:r>
              <a:rPr lang="en-IN" sz="2400" dirty="0" err="1" smtClean="0"/>
              <a:t>Eissenmenger</a:t>
            </a:r>
            <a:r>
              <a:rPr lang="en-IN" sz="2400" dirty="0" smtClean="0"/>
              <a:t> syndrome –only pulmonary ESM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0092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Other PSM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b="1" dirty="0" err="1" smtClean="0"/>
              <a:t>Aorto</a:t>
            </a:r>
            <a:r>
              <a:rPr lang="en-IN" sz="2800" b="1" dirty="0" smtClean="0"/>
              <a:t> Pulmonary window with PAH</a:t>
            </a:r>
          </a:p>
          <a:p>
            <a:pPr lvl="1"/>
            <a:r>
              <a:rPr lang="en-IN" sz="2400" dirty="0" smtClean="0"/>
              <a:t>Otherwise continuous murmur </a:t>
            </a:r>
          </a:p>
          <a:p>
            <a:pPr lvl="1"/>
            <a:r>
              <a:rPr lang="en-IN" sz="2400" dirty="0" smtClean="0"/>
              <a:t>Diastolic component reduced due to increased PAH</a:t>
            </a:r>
          </a:p>
          <a:p>
            <a:pPr marL="457200" lvl="1" indent="0">
              <a:buNone/>
            </a:pPr>
            <a:endParaRPr lang="en-IN" sz="2400" dirty="0" smtClean="0"/>
          </a:p>
          <a:p>
            <a:pPr marL="457200" lvl="1" indent="0">
              <a:buNone/>
            </a:pPr>
            <a:r>
              <a:rPr lang="en-IN" sz="2400" b="1" dirty="0" smtClean="0"/>
              <a:t>PDA with PAH</a:t>
            </a:r>
          </a:p>
        </p:txBody>
      </p:sp>
    </p:spTree>
    <p:extLst>
      <p:ext uri="{BB962C8B-B14F-4D97-AF65-F5344CB8AC3E}">
        <p14:creationId xmlns:p14="http://schemas.microsoft.com/office/powerpoint/2010/main" val="2038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LATE SYSTOLIC MURMUR- MVP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N" sz="1600" dirty="0" smtClean="0"/>
              <a:t>Leaflet remains competent during early ventricular contraction but </a:t>
            </a:r>
            <a:r>
              <a:rPr lang="en-IN" sz="1600" b="1" dirty="0" smtClean="0"/>
              <a:t>overshoot in late systole</a:t>
            </a:r>
            <a:r>
              <a:rPr lang="en-IN" sz="1600" dirty="0" smtClean="0"/>
              <a:t> ( critical V dimensions )</a:t>
            </a:r>
          </a:p>
          <a:p>
            <a:pPr marL="0" indent="0">
              <a:buNone/>
            </a:pPr>
            <a:r>
              <a:rPr lang="en-IN" sz="1600" dirty="0" smtClean="0"/>
              <a:t>One or more mid systolic clicks precede murmur (sudden deceleration of the column of blood against the prolapsed leaflet or scallops)</a:t>
            </a:r>
          </a:p>
          <a:p>
            <a:pPr marL="0" indent="0">
              <a:buNone/>
            </a:pPr>
            <a:r>
              <a:rPr lang="en-IN" sz="1600" b="1" dirty="0" smtClean="0"/>
              <a:t>Longer and softer </a:t>
            </a:r>
          </a:p>
          <a:p>
            <a:pPr marL="0" indent="0">
              <a:buNone/>
            </a:pPr>
            <a:r>
              <a:rPr lang="en-IN" sz="1600" dirty="0"/>
              <a:t>	</a:t>
            </a:r>
            <a:r>
              <a:rPr lang="en-IN" sz="1600" dirty="0" smtClean="0"/>
              <a:t>prompt standing after squatting </a:t>
            </a:r>
          </a:p>
          <a:p>
            <a:pPr marL="0" indent="0">
              <a:buNone/>
            </a:pPr>
            <a:r>
              <a:rPr lang="en-IN" sz="1600" dirty="0"/>
              <a:t>	</a:t>
            </a:r>
            <a:r>
              <a:rPr lang="en-IN" sz="1600" dirty="0" err="1" smtClean="0"/>
              <a:t>valsalva</a:t>
            </a:r>
            <a:r>
              <a:rPr lang="en-IN" sz="1600" dirty="0" smtClean="0"/>
              <a:t> II</a:t>
            </a:r>
          </a:p>
          <a:p>
            <a:pPr marL="0" indent="0">
              <a:buNone/>
            </a:pPr>
            <a:r>
              <a:rPr lang="en-IN" sz="1600" b="1" dirty="0" smtClean="0"/>
              <a:t>Short and louder</a:t>
            </a:r>
          </a:p>
          <a:p>
            <a:pPr marL="0" indent="0">
              <a:buNone/>
            </a:pPr>
            <a:r>
              <a:rPr lang="en-IN" sz="1600" dirty="0"/>
              <a:t>	</a:t>
            </a:r>
            <a:r>
              <a:rPr lang="en-IN" sz="1600" dirty="0" smtClean="0"/>
              <a:t>squatting </a:t>
            </a:r>
          </a:p>
          <a:p>
            <a:pPr marL="0" indent="0">
              <a:buNone/>
            </a:pPr>
            <a:r>
              <a:rPr lang="en-IN" sz="1600" dirty="0"/>
              <a:t>	</a:t>
            </a:r>
            <a:r>
              <a:rPr lang="en-IN" sz="1600" dirty="0" smtClean="0"/>
              <a:t>sustained hand grip</a:t>
            </a:r>
          </a:p>
          <a:p>
            <a:pPr marL="0" indent="0">
              <a:buNone/>
            </a:pPr>
            <a:r>
              <a:rPr lang="en-IN" sz="1600" dirty="0"/>
              <a:t>	</a:t>
            </a:r>
            <a:r>
              <a:rPr lang="en-IN" sz="1600" dirty="0" smtClean="0"/>
              <a:t>amyl nitrate</a:t>
            </a:r>
          </a:p>
          <a:p>
            <a:pPr marL="0" indent="0">
              <a:buNone/>
            </a:pPr>
            <a:r>
              <a:rPr lang="en-IN" sz="1600" b="1" dirty="0" smtClean="0"/>
              <a:t>Other LSM- </a:t>
            </a:r>
            <a:r>
              <a:rPr lang="en-IN" sz="1600" dirty="0" smtClean="0"/>
              <a:t>papillary muscle dysfunction </a:t>
            </a:r>
          </a:p>
          <a:p>
            <a:pPr marL="0" indent="0">
              <a:buNone/>
            </a:pPr>
            <a:r>
              <a:rPr lang="en-IN" sz="1600" dirty="0" smtClean="0"/>
              <a:t>Post papillary muscle – Late systolic crescendo to S2</a:t>
            </a:r>
          </a:p>
        </p:txBody>
      </p:sp>
    </p:spTree>
    <p:extLst>
      <p:ext uri="{BB962C8B-B14F-4D97-AF65-F5344CB8AC3E}">
        <p14:creationId xmlns:p14="http://schemas.microsoft.com/office/powerpoint/2010/main" val="11902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052946"/>
              </p:ext>
            </p:extLst>
          </p:nvPr>
        </p:nvGraphicFramePr>
        <p:xfrm>
          <a:off x="2130287" y="2375452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MVP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CLICK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 ECTOPIC BEAT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 NOT CHANGES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AMYL</a:t>
                      </a:r>
                      <a:r>
                        <a:rPr lang="en-US" baseline="0" dirty="0" smtClean="0"/>
                        <a:t> NITRATE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</a:t>
                      </a:r>
                      <a:r>
                        <a:rPr lang="en-US" baseline="0" dirty="0" smtClean="0"/>
                        <a:t> PHASIC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8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DIASTOLIC MURMUR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" y="79408"/>
            <a:ext cx="11781321" cy="6655820"/>
          </a:xfrm>
        </p:spPr>
      </p:pic>
    </p:spTree>
    <p:extLst>
      <p:ext uri="{BB962C8B-B14F-4D97-AF65-F5344CB8AC3E}">
        <p14:creationId xmlns:p14="http://schemas.microsoft.com/office/powerpoint/2010/main" val="19485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EARLY DIASTOLIC MURMUR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AORTIC REGURGITATION:</a:t>
            </a:r>
          </a:p>
          <a:p>
            <a:r>
              <a:rPr lang="en-IN" dirty="0" smtClean="0"/>
              <a:t>Soft high frequency EDM with </a:t>
            </a:r>
            <a:r>
              <a:rPr lang="en-IN" dirty="0" err="1" smtClean="0"/>
              <a:t>pt</a:t>
            </a:r>
            <a:r>
              <a:rPr lang="en-IN" dirty="0" smtClean="0"/>
              <a:t> sitting &amp; leaning forward , breath held in full expiration</a:t>
            </a:r>
          </a:p>
          <a:p>
            <a:r>
              <a:rPr lang="en-IN" dirty="0" smtClean="0"/>
              <a:t>3 LICS [2 or 3 RICS in root dilatation</a:t>
            </a:r>
          </a:p>
          <a:p>
            <a:r>
              <a:rPr lang="en-IN" dirty="0" smtClean="0"/>
              <a:t>Musical quality in eversion</a:t>
            </a:r>
          </a:p>
          <a:p>
            <a:r>
              <a:rPr lang="en-IN" dirty="0" smtClean="0"/>
              <a:t>Austin flint murmur</a:t>
            </a:r>
          </a:p>
          <a:p>
            <a:r>
              <a:rPr lang="en-IN" b="1" dirty="0" smtClean="0"/>
              <a:t>Cole Cecil murmur-AR </a:t>
            </a:r>
            <a:r>
              <a:rPr lang="en-IN" dirty="0" smtClean="0"/>
              <a:t>murmur in left axilla due to high position of apex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32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21" y="1901952"/>
            <a:ext cx="5423911" cy="4343451"/>
          </a:xfrm>
        </p:spPr>
      </p:pic>
    </p:spTree>
    <p:extLst>
      <p:ext uri="{BB962C8B-B14F-4D97-AF65-F5344CB8AC3E}">
        <p14:creationId xmlns:p14="http://schemas.microsoft.com/office/powerpoint/2010/main" val="5486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AR</a:t>
            </a:r>
            <a:endParaRPr lang="en-IN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87554" y="1403350"/>
            <a:ext cx="5384800" cy="4525963"/>
          </a:xfrm>
        </p:spPr>
        <p:txBody>
          <a:bodyPr/>
          <a:lstStyle/>
          <a:p>
            <a:pPr algn="ctr" eaLnBrk="1" hangingPunct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acute and chronic AR</a:t>
            </a:r>
          </a:p>
          <a:p>
            <a:pPr algn="ctr" eaLnBrk="1" hangingPunct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669" name="Group 2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8916832"/>
              </p:ext>
            </p:extLst>
          </p:nvPr>
        </p:nvGraphicFramePr>
        <p:xfrm>
          <a:off x="1876926" y="2637323"/>
          <a:ext cx="9249878" cy="3746016"/>
        </p:xfrm>
        <a:graphic>
          <a:graphicData uri="http://schemas.openxmlformats.org/drawingml/2006/table">
            <a:tbl>
              <a:tblPr/>
              <a:tblGrid>
                <a:gridCol w="4624939"/>
                <a:gridCol w="4624939"/>
              </a:tblGrid>
              <a:tr h="1220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A/C AR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C/C AR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-early equalization of diastolic pressures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 mur. </a:t>
                      </a:r>
                      <a:endParaRPr kumimoji="0" lang="en-I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Medium n –velocity less rapid and pressure gradient lower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Associated 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kumimoji="0" lang="en-IN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7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2" y="692632"/>
            <a:ext cx="11059427" cy="5866810"/>
          </a:xfrm>
        </p:spPr>
      </p:pic>
    </p:spTree>
    <p:extLst>
      <p:ext uri="{BB962C8B-B14F-4D97-AF65-F5344CB8AC3E}">
        <p14:creationId xmlns:p14="http://schemas.microsoft.com/office/powerpoint/2010/main" val="36575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High Pressure PR</a:t>
            </a:r>
            <a:endParaRPr lang="en-IN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0562" y="2244793"/>
            <a:ext cx="8678862" cy="4968875"/>
          </a:xfrm>
        </p:spPr>
        <p:txBody>
          <a:bodyPr/>
          <a:lstStyle/>
          <a:p>
            <a:pPr eaLnBrk="1" hangingPunct="1"/>
            <a:r>
              <a:rPr lang="en-US" sz="2000" dirty="0"/>
              <a:t>High pitched soft blowing decrescendo murmur usually lasts throughout diastole heard in the left upper sternal border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Associated with loud P2 and other features of PAH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PR vs. AR</a:t>
            </a:r>
          </a:p>
          <a:p>
            <a:pPr lvl="1" eaLnBrk="1" hangingPunct="1"/>
            <a:r>
              <a:rPr lang="en-US" sz="2000" dirty="0"/>
              <a:t>Loud P2, murmur begins after P2</a:t>
            </a:r>
          </a:p>
          <a:p>
            <a:pPr lvl="1" eaLnBrk="1" hangingPunct="1"/>
            <a:r>
              <a:rPr lang="en-US" sz="2000" dirty="0"/>
              <a:t>Normal pulse pressure</a:t>
            </a:r>
          </a:p>
          <a:p>
            <a:pPr lvl="1" eaLnBrk="1" hangingPunct="1"/>
            <a:r>
              <a:rPr lang="en-US" sz="2000" dirty="0"/>
              <a:t>Clinical setting</a:t>
            </a:r>
          </a:p>
          <a:p>
            <a:pPr lvl="1" eaLnBrk="1" hangingPunct="1"/>
            <a:r>
              <a:rPr lang="en-US" sz="2000" dirty="0"/>
              <a:t>Squatting and sustained hand grip increases AR</a:t>
            </a:r>
          </a:p>
        </p:txBody>
      </p:sp>
    </p:spTree>
    <p:extLst>
      <p:ext uri="{BB962C8B-B14F-4D97-AF65-F5344CB8AC3E}">
        <p14:creationId xmlns:p14="http://schemas.microsoft.com/office/powerpoint/2010/main" val="23677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High Pressure vs. Normal Pressure</a:t>
            </a:r>
            <a:endParaRPr lang="en-IN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2913" name="Group 33"/>
          <p:cNvGraphicFramePr>
            <a:graphicFrameLocks noGrp="1"/>
          </p:cNvGraphicFramePr>
          <p:nvPr>
            <p:ph type="tbl" idx="1"/>
          </p:nvPr>
        </p:nvGraphicFramePr>
        <p:xfrm>
          <a:off x="2095500" y="1600201"/>
          <a:ext cx="8115300" cy="4525963"/>
        </p:xfrm>
        <a:graphic>
          <a:graphicData uri="http://schemas.openxmlformats.org/drawingml/2006/table">
            <a:tbl>
              <a:tblPr/>
              <a:tblGrid>
                <a:gridCol w="4059090"/>
                <a:gridCol w="405621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Pressure 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pressure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Decrescendo 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Crescendo decrescendo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frequency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Medium to low pitched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Onset immediately with 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IN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Delayed in onset 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extends throughout diastole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duration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Features of PAH present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Usually absent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2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MID DIASTOLIC MURMUR 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513" y="1417638"/>
            <a:ext cx="114050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Begins at clear interval after A2</a:t>
            </a:r>
          </a:p>
          <a:p>
            <a:endParaRPr lang="en-IN" sz="2800" dirty="0"/>
          </a:p>
          <a:p>
            <a:r>
              <a:rPr lang="en-IN" sz="2800" dirty="0" smtClean="0">
                <a:solidFill>
                  <a:schemeClr val="accent5"/>
                </a:solidFill>
              </a:rPr>
              <a:t>1.Rapid filling phase:</a:t>
            </a:r>
          </a:p>
          <a:p>
            <a:r>
              <a:rPr lang="en-IN" sz="2800" dirty="0"/>
              <a:t>	</a:t>
            </a:r>
            <a:r>
              <a:rPr lang="en-IN" sz="2800" dirty="0" smtClean="0"/>
              <a:t>AV valve obstruction- stenosis AV valves, </a:t>
            </a:r>
            <a:r>
              <a:rPr lang="en-IN" sz="2800" dirty="0" err="1" smtClean="0"/>
              <a:t>tumors</a:t>
            </a:r>
            <a:r>
              <a:rPr lang="en-IN" sz="2800" dirty="0" smtClean="0"/>
              <a:t>, functional obstruction</a:t>
            </a:r>
          </a:p>
          <a:p>
            <a:r>
              <a:rPr lang="en-IN" sz="2800" dirty="0"/>
              <a:t>	</a:t>
            </a:r>
            <a:r>
              <a:rPr lang="en-IN" sz="2800" dirty="0" smtClean="0"/>
              <a:t>abnormal pattern of AV  flow : increased flow volume , increased flow velocity</a:t>
            </a:r>
          </a:p>
          <a:p>
            <a:endParaRPr lang="en-IN" sz="2800" dirty="0">
              <a:solidFill>
                <a:schemeClr val="accent5"/>
              </a:solidFill>
            </a:endParaRPr>
          </a:p>
          <a:p>
            <a:r>
              <a:rPr lang="en-IN" sz="2800" dirty="0" smtClean="0">
                <a:solidFill>
                  <a:schemeClr val="accent5"/>
                </a:solidFill>
              </a:rPr>
              <a:t>2. Incompetent pulmonary valve [PR in normal PA pressure]</a:t>
            </a:r>
          </a:p>
          <a:p>
            <a:endParaRPr lang="en-IN" sz="2800" dirty="0">
              <a:solidFill>
                <a:schemeClr val="accent5"/>
              </a:solidFill>
            </a:endParaRPr>
          </a:p>
          <a:p>
            <a:r>
              <a:rPr lang="en-IN" sz="2800" dirty="0" smtClean="0">
                <a:solidFill>
                  <a:schemeClr val="accent5"/>
                </a:solidFill>
              </a:rPr>
              <a:t>3. Atherosclerotic extramural coronary arteries </a:t>
            </a:r>
            <a:endParaRPr lang="en-IN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MID DIASTOLIC MURMUR</a:t>
            </a:r>
            <a:endParaRPr lang="en-IN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351089" y="2186592"/>
            <a:ext cx="21605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u="sng">
                <a:latin typeface="Bradley Hand ITC" panose="03070402050302030203" pitchFamily="66" charset="0"/>
              </a:rPr>
              <a:t>RV</a:t>
            </a:r>
          </a:p>
          <a:p>
            <a:pPr>
              <a:lnSpc>
                <a:spcPct val="120000"/>
              </a:lnSpc>
            </a:pPr>
            <a:r>
              <a:rPr lang="en-US" b="1">
                <a:latin typeface="Bradley Hand ITC" panose="03070402050302030203" pitchFamily="66" charset="0"/>
              </a:rPr>
              <a:t>- TS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4008439" y="2329467"/>
            <a:ext cx="410368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 dirty="0">
                <a:latin typeface="Bradley Hand ITC" panose="03070402050302030203" pitchFamily="66" charset="0"/>
              </a:rPr>
              <a:t>LV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latin typeface="Bradley Hand ITC" panose="03070402050302030203" pitchFamily="66" charset="0"/>
              </a:rPr>
              <a:t>- MS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b="1" dirty="0">
                <a:latin typeface="Bradley Hand ITC" panose="03070402050302030203" pitchFamily="66" charset="0"/>
              </a:rPr>
              <a:t> Austin Flint murmur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latin typeface="Bradley Hand ITC" panose="03070402050302030203" pitchFamily="66" charset="0"/>
              </a:rPr>
              <a:t>- Carey-Comb's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7391400" y="2392967"/>
            <a:ext cx="28194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Bradley Hand ITC" panose="03070402050302030203" pitchFamily="66" charset="0"/>
              </a:rPr>
              <a:t>    </a:t>
            </a:r>
            <a:r>
              <a:rPr lang="en-US" sz="2800" b="1" u="sng">
                <a:latin typeface="Bradley Hand ITC" panose="03070402050302030203" pitchFamily="66" charset="0"/>
              </a:rPr>
              <a:t>OTHERS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Bradley Hand ITC" panose="03070402050302030203" pitchFamily="66" charset="0"/>
              </a:rPr>
              <a:t>-</a:t>
            </a:r>
            <a:r>
              <a:rPr lang="en-US" b="1">
                <a:latin typeface="Bradley Hand ITC" panose="03070402050302030203" pitchFamily="66" charset="0"/>
              </a:rPr>
              <a:t>Atrial Myxoma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351088" y="3251804"/>
            <a:ext cx="1223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ASD</a:t>
            </a:r>
            <a:endParaRPr lang="en-IN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008439" y="4321778"/>
            <a:ext cx="13684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Bradley Hand ITC" panose="03070402050302030203" pitchFamily="66" charset="0"/>
              </a:rPr>
              <a:t>- VSD</a:t>
            </a:r>
          </a:p>
          <a:p>
            <a:r>
              <a:rPr lang="en-US" b="1">
                <a:solidFill>
                  <a:schemeClr val="accent2"/>
                </a:solidFill>
                <a:latin typeface="Bradley Hand ITC" panose="03070402050302030203" pitchFamily="66" charset="0"/>
              </a:rPr>
              <a:t>- PDA</a:t>
            </a:r>
          </a:p>
          <a:p>
            <a:r>
              <a:rPr lang="en-US" b="1">
                <a:solidFill>
                  <a:schemeClr val="accent2"/>
                </a:solidFill>
                <a:latin typeface="Bradley Hand ITC" panose="03070402050302030203" pitchFamily="66" charset="0"/>
              </a:rPr>
              <a:t>- MR</a:t>
            </a:r>
          </a:p>
          <a:p>
            <a:pPr>
              <a:spcBef>
                <a:spcPct val="50000"/>
              </a:spcBef>
            </a:pPr>
            <a:endParaRPr lang="en-IN" b="1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7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MITRAL STENOSIS</a:t>
            </a:r>
            <a:endParaRPr lang="en-IN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68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6679191" y="1690688"/>
            <a:ext cx="4892125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pitch rough rumbling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[sound of distant thunder] MDM</a:t>
            </a: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Localized to apex, better heard 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lateral position with bell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- severity</a:t>
            </a: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murmurs up to S1 even in long cycles of AF- severe MS</a:t>
            </a: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 diastolic or Pre systolic accentuation usually seen in pliable valves and in NSR [ sometimes in AF]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I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1" y="1616687"/>
            <a:ext cx="4658830" cy="45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673537"/>
            <a:ext cx="4754562" cy="3247651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27" y="1826692"/>
            <a:ext cx="5253831" cy="4675910"/>
          </a:xfrm>
        </p:spPr>
      </p:pic>
    </p:spTree>
    <p:extLst>
      <p:ext uri="{BB962C8B-B14F-4D97-AF65-F5344CB8AC3E}">
        <p14:creationId xmlns:p14="http://schemas.microsoft.com/office/powerpoint/2010/main" val="38490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TRICUSPID STENOSIS</a:t>
            </a:r>
            <a:endParaRPr lang="en-IN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Similar to MS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Murmur usually seen associated with AF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Diff. from MS</a:t>
            </a:r>
          </a:p>
          <a:p>
            <a:pPr lvl="1" eaLnBrk="1" hangingPunct="1"/>
            <a:r>
              <a:rPr lang="en-US" sz="2400" dirty="0" smtClean="0"/>
              <a:t>Increases during inspiration</a:t>
            </a:r>
            <a:r>
              <a:rPr lang="en-US" sz="2400" dirty="0"/>
              <a:t> [Augmentation of RV </a:t>
            </a:r>
            <a:r>
              <a:rPr lang="en-US" sz="2400" dirty="0" smtClean="0"/>
              <a:t>volume] </a:t>
            </a:r>
          </a:p>
          <a:p>
            <a:pPr lvl="1" eaLnBrk="1" hangingPunct="1"/>
            <a:r>
              <a:rPr lang="en-US" sz="2400" dirty="0" smtClean="0"/>
              <a:t>LLSB  </a:t>
            </a:r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26470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AUSTIN FLINT MURMUR</a:t>
            </a:r>
            <a:endParaRPr lang="en-IN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978712" y="2084832"/>
            <a:ext cx="7991475" cy="4895850"/>
          </a:xfrm>
        </p:spPr>
        <p:txBody>
          <a:bodyPr>
            <a:normAutofit/>
          </a:bodyPr>
          <a:lstStyle/>
          <a:p>
            <a:pPr eaLnBrk="1" hangingPunct="1"/>
            <a:r>
              <a:rPr lang="en-IN" sz="2400" dirty="0" smtClean="0"/>
              <a:t>Severe AR </a:t>
            </a:r>
            <a:r>
              <a:rPr lang="en-IN" sz="2400" dirty="0" err="1" smtClean="0"/>
              <a:t>regurgitant</a:t>
            </a:r>
            <a:r>
              <a:rPr lang="en-IN" sz="2400" dirty="0" smtClean="0"/>
              <a:t> jet directed toward the AML prevent the latter from opening well during diastole  generating turbulent flow </a:t>
            </a:r>
          </a:p>
          <a:p>
            <a:pPr eaLnBrk="1" hangingPunct="1"/>
            <a:endParaRPr lang="en-IN" sz="2400" dirty="0" smtClean="0"/>
          </a:p>
          <a:p>
            <a:pPr eaLnBrk="1" hangingPunct="1"/>
            <a:r>
              <a:rPr lang="en-IN" sz="2400" dirty="0" smtClean="0"/>
              <a:t>Low pitch MDM or late diastolic, best heard at the apex. </a:t>
            </a:r>
          </a:p>
          <a:p>
            <a:pPr eaLnBrk="1" hangingPunct="1"/>
            <a:r>
              <a:rPr lang="en-IN" sz="2400" b="1" dirty="0" smtClean="0"/>
              <a:t>To differentiate from MS</a:t>
            </a:r>
          </a:p>
          <a:p>
            <a:pPr lvl="1" eaLnBrk="1" hangingPunct="1"/>
            <a:r>
              <a:rPr lang="en-US" sz="2000" dirty="0"/>
              <a:t>No OS</a:t>
            </a:r>
          </a:p>
          <a:p>
            <a:pPr lvl="1" eaLnBrk="1" hangingPunct="1"/>
            <a:r>
              <a:rPr lang="en-US" sz="2000" dirty="0"/>
              <a:t>Amyl nitrate inhalation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7779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1" y="808522"/>
            <a:ext cx="11219016" cy="5426191"/>
          </a:xfrm>
        </p:spPr>
      </p:pic>
    </p:spTree>
    <p:extLst>
      <p:ext uri="{BB962C8B-B14F-4D97-AF65-F5344CB8AC3E}">
        <p14:creationId xmlns:p14="http://schemas.microsoft.com/office/powerpoint/2010/main" val="33962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Late Diastolic/ Pre-systolic Murmurs</a:t>
            </a:r>
            <a:endParaRPr lang="en-IN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b="1" dirty="0" smtClean="0"/>
              <a:t>MS</a:t>
            </a:r>
          </a:p>
          <a:p>
            <a:pPr eaLnBrk="1" hangingPunct="1"/>
            <a:r>
              <a:rPr lang="en-US" sz="2400" dirty="0" smtClean="0"/>
              <a:t>Higher frequency than MDM</a:t>
            </a:r>
          </a:p>
          <a:p>
            <a:pPr eaLnBrk="1" hangingPunct="1"/>
            <a:r>
              <a:rPr lang="en-US" sz="2400" dirty="0" smtClean="0"/>
              <a:t>Sometimes only PSA heard- mild MS</a:t>
            </a:r>
          </a:p>
          <a:p>
            <a:pPr eaLnBrk="1" hangingPunct="1"/>
            <a:r>
              <a:rPr lang="en-US" sz="2400" dirty="0" smtClean="0"/>
              <a:t>Generally </a:t>
            </a:r>
            <a:r>
              <a:rPr lang="en-US" sz="2400" dirty="0" smtClean="0">
                <a:solidFill>
                  <a:srgbClr val="FF0000"/>
                </a:solidFill>
              </a:rPr>
              <a:t>absent in calcified valves </a:t>
            </a:r>
            <a:r>
              <a:rPr lang="en-US" sz="2400" dirty="0" smtClean="0"/>
              <a:t>and most of AF [ may be present during short cycle lengths in AF]</a:t>
            </a:r>
          </a:p>
          <a:p>
            <a:pPr eaLnBrk="1" hangingPunct="1"/>
            <a:r>
              <a:rPr lang="en-US" sz="2400" dirty="0" smtClean="0"/>
              <a:t>Cause-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sz="2000" dirty="0" smtClean="0"/>
              <a:t>Increased flow during atrial contraction in late systole</a:t>
            </a:r>
          </a:p>
          <a:p>
            <a:pPr eaLnBrk="1" hangingPunct="1"/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21268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2002</TotalTime>
  <Words>3777</Words>
  <Application>Microsoft Office PowerPoint</Application>
  <PresentationFormat>Widescreen</PresentationFormat>
  <Paragraphs>735</Paragraphs>
  <Slides>121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35" baseType="lpstr">
      <vt:lpstr>Arial</vt:lpstr>
      <vt:lpstr>Bookman Old Style</vt:lpstr>
      <vt:lpstr>Bradley Hand ITC</vt:lpstr>
      <vt:lpstr>Calibri</vt:lpstr>
      <vt:lpstr>Segoe UI Emoji</vt:lpstr>
      <vt:lpstr>Tahoma</vt:lpstr>
      <vt:lpstr>Times New Roman</vt:lpstr>
      <vt:lpstr>Tw Cen MT</vt:lpstr>
      <vt:lpstr>Tw Cen MT Condensed</vt:lpstr>
      <vt:lpstr>Verdana</vt:lpstr>
      <vt:lpstr>Wingdings</vt:lpstr>
      <vt:lpstr>Wingdings 2</vt:lpstr>
      <vt:lpstr>Wingdings 3</vt:lpstr>
      <vt:lpstr>Integral</vt:lpstr>
      <vt:lpstr>CARDIAC MURMURS </vt:lpstr>
      <vt:lpstr>subtitles</vt:lpstr>
      <vt:lpstr>DEFINITION</vt:lpstr>
      <vt:lpstr>MECHANISM OF MURMUR PRODUCTION</vt:lpstr>
      <vt:lpstr>PowerPoint Presentation</vt:lpstr>
      <vt:lpstr>PowerPoint Presentation</vt:lpstr>
      <vt:lpstr>CHARACTERISTICS OF MURMUR</vt:lpstr>
      <vt:lpstr>1. TIMING OF MURMUR</vt:lpstr>
      <vt:lpstr>PowerPoint Presentation</vt:lpstr>
      <vt:lpstr>2. LOCATION OF MURMURS</vt:lpstr>
      <vt:lpstr>PowerPoint Presentation</vt:lpstr>
      <vt:lpstr>3. DURATION OR LENGTH</vt:lpstr>
      <vt:lpstr>4. INTENSITY OR LOUDNESS</vt:lpstr>
      <vt:lpstr>5. PITCH OF THE MURMUR</vt:lpstr>
      <vt:lpstr>PowerPoint Presentation</vt:lpstr>
      <vt:lpstr>6.CONFIGURATION OR SHAPE OF MURMUR</vt:lpstr>
      <vt:lpstr>7. TRANSMISSION OF MURMUR</vt:lpstr>
      <vt:lpstr>DYNAMIC AUSCULTATION</vt:lpstr>
      <vt:lpstr>DEFINITION</vt:lpstr>
      <vt:lpstr>INTERVENTION</vt:lpstr>
      <vt:lpstr>RESPIRATION - INSPIRATION</vt:lpstr>
      <vt:lpstr>EXPIRATION</vt:lpstr>
      <vt:lpstr>Murmurs accentuated during</vt:lpstr>
      <vt:lpstr>PowerPoint Presentation</vt:lpstr>
      <vt:lpstr>postural</vt:lpstr>
      <vt:lpstr>STANDING</vt:lpstr>
      <vt:lpstr>STANDING</vt:lpstr>
      <vt:lpstr>SQUATTING</vt:lpstr>
      <vt:lpstr>SQUATTING</vt:lpstr>
      <vt:lpstr>OTHER POSTURAL CHANGES</vt:lpstr>
      <vt:lpstr>PowerPoint Presentation</vt:lpstr>
      <vt:lpstr>VALSALVA MANEUVER</vt:lpstr>
      <vt:lpstr>VALSALVA EQUALENTS</vt:lpstr>
      <vt:lpstr>PHASES OF VALSALVA</vt:lpstr>
      <vt:lpstr>PHASES OF VALSALVA</vt:lpstr>
      <vt:lpstr>PowerPoint Presentation</vt:lpstr>
      <vt:lpstr>PowerPoint Presentation</vt:lpstr>
      <vt:lpstr>EFFECTS ON MURMUR</vt:lpstr>
      <vt:lpstr>PowerPoint Presentation</vt:lpstr>
      <vt:lpstr>HEART FAILURE</vt:lpstr>
      <vt:lpstr>MULLERS MANEUVER</vt:lpstr>
      <vt:lpstr>ISOMETRIC EXERCISE</vt:lpstr>
      <vt:lpstr>ISOMETRIC EXERCISE</vt:lpstr>
      <vt:lpstr>ISOMETRIC EXERCISE</vt:lpstr>
      <vt:lpstr>CARDIAC CYCLE LENGTH CHANGES POST PVC AND AF</vt:lpstr>
      <vt:lpstr>CARDIAC CYCLE LENGTH CHANGES</vt:lpstr>
      <vt:lpstr>PowerPoint Presentation</vt:lpstr>
      <vt:lpstr>AMYLNITRITE INHALATION</vt:lpstr>
      <vt:lpstr>PowerPoint Presentation</vt:lpstr>
      <vt:lpstr>PowerPoint Presentation</vt:lpstr>
      <vt:lpstr>METHOXAMINE &amp; PHENYLEPHRINE</vt:lpstr>
      <vt:lpstr>PowerPoint Presentation</vt:lpstr>
      <vt:lpstr>PowerPoint Presentation</vt:lpstr>
      <vt:lpstr>SYSTOLIC MURMUR</vt:lpstr>
      <vt:lpstr>PowerPoint Presentation</vt:lpstr>
      <vt:lpstr>EARLY SYSTOLIC MURMURS</vt:lpstr>
      <vt:lpstr>PowerPoint Presentation</vt:lpstr>
      <vt:lpstr>PowerPoint Presentation</vt:lpstr>
      <vt:lpstr>MIDSYSTOLIC (EJECTION) MURMURS</vt:lpstr>
      <vt:lpstr>Causes are:</vt:lpstr>
      <vt:lpstr>Aortic stenosis</vt:lpstr>
      <vt:lpstr>PowerPoint Presentation</vt:lpstr>
      <vt:lpstr>GALLAVERDIN PHENOMENON/HOURGLASS PHENOMENON</vt:lpstr>
      <vt:lpstr>PowerPoint Presentation</vt:lpstr>
      <vt:lpstr>AORTIC STENOSIS -TYPES</vt:lpstr>
      <vt:lpstr>HYPERTROPHIC CARDIOMYOPATHY</vt:lpstr>
      <vt:lpstr>PowerPoint Presentation</vt:lpstr>
      <vt:lpstr>PowerPoint Presentation</vt:lpstr>
      <vt:lpstr>PULMONARY STENOSIS</vt:lpstr>
      <vt:lpstr>PowerPoint Presentation</vt:lpstr>
      <vt:lpstr>OTHER CAUSES OF MSM</vt:lpstr>
      <vt:lpstr>OTHER CAUSES OF MSM</vt:lpstr>
      <vt:lpstr>PHYSIOLOGICAL CAUSES</vt:lpstr>
      <vt:lpstr>STILLS MURMUR</vt:lpstr>
      <vt:lpstr>Pulmonary mid systolic murmur and peripheral pulmonary mid systolic murmur</vt:lpstr>
      <vt:lpstr>Supraclavicular or brachiocephalic systolic murmur</vt:lpstr>
      <vt:lpstr>MAMMARY SOUFFLE</vt:lpstr>
      <vt:lpstr>Pansystolic (Holosystolic) Murmurs</vt:lpstr>
      <vt:lpstr>MITRAL REGURGITATION</vt:lpstr>
      <vt:lpstr>TRICUSPID REGURGITATION</vt:lpstr>
      <vt:lpstr>VENTRICULAR SEPTAL DEFECT</vt:lpstr>
      <vt:lpstr>Other PSM</vt:lpstr>
      <vt:lpstr>LATE SYSTOLIC MURMUR- MVP</vt:lpstr>
      <vt:lpstr>PowerPoint Presentation</vt:lpstr>
      <vt:lpstr>DIASTOLIC MURMUR</vt:lpstr>
      <vt:lpstr>PowerPoint Presentation</vt:lpstr>
      <vt:lpstr>EARLY DIASTOLIC MURMUR</vt:lpstr>
      <vt:lpstr>PowerPoint Presentation</vt:lpstr>
      <vt:lpstr>AR</vt:lpstr>
      <vt:lpstr>High Pressure PR</vt:lpstr>
      <vt:lpstr>High Pressure vs. Normal Pressure</vt:lpstr>
      <vt:lpstr>MID DIASTOLIC MURMUR </vt:lpstr>
      <vt:lpstr>MID DIASTOLIC MURMUR</vt:lpstr>
      <vt:lpstr>MITRAL STENOSIS</vt:lpstr>
      <vt:lpstr>PowerPoint Presentation</vt:lpstr>
      <vt:lpstr>TRICUSPID STENOSIS</vt:lpstr>
      <vt:lpstr>AUSTIN FLINT MURMUR</vt:lpstr>
      <vt:lpstr>PowerPoint Presentation</vt:lpstr>
      <vt:lpstr>Late Diastolic/ Pre-systolic Murmurs</vt:lpstr>
      <vt:lpstr>Other Mid Diastolic Murmur</vt:lpstr>
      <vt:lpstr>Other diastolic murmurs</vt:lpstr>
      <vt:lpstr>Other diastolic murmurs</vt:lpstr>
      <vt:lpstr>CONTINUOUS MURMUR</vt:lpstr>
      <vt:lpstr>CONTINUOUS MURMUR</vt:lpstr>
      <vt:lpstr>PowerPoint Presentation</vt:lpstr>
      <vt:lpstr>1.Connection b/w high pressure/vessel &amp; low pressure chamber/vessels </vt:lpstr>
      <vt:lpstr>PDA</vt:lpstr>
      <vt:lpstr>PDA with no continuous murmur</vt:lpstr>
      <vt:lpstr>CONTINUOUS MURMURS</vt:lpstr>
      <vt:lpstr>CONTINUOUS MURMURS</vt:lpstr>
      <vt:lpstr>PowerPoint Presentation</vt:lpstr>
      <vt:lpstr>Due to rapid blood flow</vt:lpstr>
      <vt:lpstr>Disturbances in flow patterns in veins</vt:lpstr>
      <vt:lpstr>appreciating murmurs important ?</vt:lpstr>
      <vt:lpstr>All MURMURS TO BE EVALUATED ?</vt:lpstr>
      <vt:lpstr>References</vt:lpstr>
      <vt:lpstr>MCQ</vt:lpstr>
      <vt:lpstr>PowerPoint Presentation</vt:lpstr>
      <vt:lpstr>PowerPoint Presentation</vt:lpstr>
      <vt:lpstr>PowerPoint Presentation</vt:lpstr>
      <vt:lpstr>THANK YOU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MURMERS</dc:title>
  <dc:creator>Niyas</dc:creator>
  <cp:lastModifiedBy>Niyas</cp:lastModifiedBy>
  <cp:revision>120</cp:revision>
  <dcterms:created xsi:type="dcterms:W3CDTF">2017-11-09T11:52:52Z</dcterms:created>
  <dcterms:modified xsi:type="dcterms:W3CDTF">2017-11-28T04:21:41Z</dcterms:modified>
</cp:coreProperties>
</file>